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D121F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_dinn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D121F">
              <ns1:alpha val="5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88952" cy="50800"/>
          </ns1:xfrm>
          <ns1:prstGeom prst="rect">
            <ns1:avLst/>
          </ns1:prstGeom>
          <ns1:solidFill>
            <ns1:srgbClr val="FF66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1371600"/>
            <ns1:ext cx="10972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FF6600"/>
                </ns1:solidFill>
                <ns1:latin typeface="Calibri"/>
              </ns1:rPr>
              <ns1:t>[Provider_Company_J]  ×  Y COMBINATOR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1920240"/>
            <ns1:ext cx="1097280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5200" b="1" i="0">
                <ns1:solidFill>
                  <ns1:srgbClr val="F5F0E8"/>
                </ns1:solidFill>
                <ns1:latin typeface="Georgia"/>
              </ns1:rPr>
              <ns1:t>Where Founders
Come to Remember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4114800"/>
            <ns1:ext cx="109728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0" i="1">
                <ns1:solidFill>
                  <ns1:srgbClr val="F5F0E8"/>
                </ns1:solidFill>
                <ns1:latin typeface="Calibri"/>
              </ns1:rPr>
              <ns1:t>Bespoke Event Experiences for the World's Most Important Builders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" y="484632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0" i="0">
                <ns1:solidFill>
                  <ns1:srgbClr val="C8A97E"/>
                </ns1:solidFill>
                <ns1:latin typeface="Calibri"/>
              </ns1:rPr>
              <ns1:t>Proposed: Fall 2026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6217920"/>
            <ns1:ext cx="10972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AAA090"/>
                </ns1:solidFill>
                <ns1:latin typeface="Calibri"/>
              </ns1:rPr>
              <ns1:t>[Provider_Company_J][Provider_Company_J].com  |  San Francisco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D121F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table_detail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7982712" y="0"/>
            <ns1:ext cx="4206240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7982712" y="0"/>
            <ns1:ext cx="4206240" cy="6858000"/>
          </ns1:xfrm>
          <ns1:prstGeom prst="rect">
            <ns1:avLst/>
          </ns1:prstGeom>
          <ns1:solidFill>
            <ns1:srgbClr val="0D121F">
              <ns1:alpha val="2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48640" y="822960"/>
            <ns1:ext cx="7159752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F6600"/>
                </ns1:solidFill>
                <ns1:latin typeface="Calibri"/>
              </ns1:rPr>
              <ns1:t>PROPOSAL OVERVIEW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48640" y="1280160"/>
            <ns1:ext cx="3200400" cy="25400"/>
          </ns1:xfrm>
          <ns1:prstGeom prst="rect">
            <ns1:avLst/>
          </ns1:prstGeom>
          <ns1:solidFill>
            <ns1:srgbClr val="FF66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1463040"/>
            <ns1:ext cx="7159752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5F0E8"/>
                </ns1:solidFill>
                <ns1:latin typeface="Georgia"/>
              </ns1:rPr>
              <ns1:t>A New Standard
for How Builders
Gather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3657600"/>
            <ns1:ext cx="7342632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F5F0E8"/>
                </ns1:solidFill>
                <ns1:latin typeface="Calibri"/>
              </ns1:rPr>
              <ns1:t>—  Y Combinator has shaped more defining companies than any institution in history.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" y="4315968"/>
            <ns1:ext cx="7342632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F5F0E8"/>
                </ns1:solidFill>
                <ns1:latin typeface="Calibri"/>
              </ns1:rPr>
              <ns1:t>—  The events that surround that mission deserve the same level of craft.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4974336"/>
            <ns1:ext cx="7342632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F5F0E8"/>
                </ns1:solidFill>
                <ns1:latin typeface="Calibri"/>
              </ns1:rPr>
              <ns1:t>—  [Provider_Company_J] proposes three signature event experiences — each designed to match the ambition of the people in the room.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6217920"/>
            <ns1:ext cx="27432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C8A97E"/>
                </ns1:solidFill>
                <ns1:latin typeface="Calibri"/>
              </ns1:rPr>
              <ns1:t>[Provider_Company_J]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D121F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founder_summit_venue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4389120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4389120" cy="6858000"/>
          </ns1:xfrm>
          <ns1:prstGeom prst="rect">
            <ns1:avLst/>
          </ns1:prstGeom>
          <ns1:solidFill>
            <ns1:srgbClr val="0D121F">
              <ns1:alpha val="1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3840480" y="0"/>
            <ns1:ext cx="548640" cy="6858000"/>
          </ns1:xfrm>
          <ns1:prstGeom prst="rect">
            <ns1:avLst/>
          </ns1:prstGeom>
          <ns1:solidFill>
            <ns1:srgbClr val="0D121F">
              <ns1:alpha val="7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663440" y="731520"/>
            <ns1:ext cx="7068312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F6600"/>
                </ns1:solidFill>
                <ns1:latin typeface="Calibri"/>
              </ns1:rPr>
              <ns1:t>CONCEPT I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663440" y="1143000"/>
            <ns1:ext cx="3200400" cy="25400"/>
          </ns1:xfrm>
          <ns1:prstGeom prst="rect">
            <ns1:avLst/>
          </ns1:prstGeom>
          <ns1:solidFill>
            <ns1:srgbClr val="FF66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663440" y="1280160"/>
            <ns1:ext cx="7068312" cy="1463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600" b="1" i="0">
                <ns1:solidFill>
                  <ns1:srgbClr val="F5F0E8"/>
                </ns1:solidFill>
                <ns1:latin typeface="Georgia"/>
              </ns1:rPr>
              <ns1:t>[Prospect_Company_A]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663440" y="2834640"/>
            <ns1:ext cx="7068312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1">
                <ns1:solidFill>
                  <ns1:srgbClr val="C8A97E"/>
                </ns1:solidFill>
                <ns1:latin typeface="Calibri"/>
              </ns1:rPr>
              <ns1:t>An Annual Rite of Passage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663440" y="3383280"/>
            <ns1:ext cx="7068312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5F0E8"/>
                </ns1:solidFill>
                <ns1:latin typeface="Calibri"/>
              </ns1:rPr>
              <ns1:t>↳  Two-day immersive retreat for YC's most consequential founders and partners.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663440" y="3950208"/>
            <ns1:ext cx="7068312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5F0E8"/>
                </ns1:solidFill>
                <ns1:latin typeface="Calibri"/>
              </ns1:rPr>
              <ns1:t>↳  Set against a transformative backdrop — vineyard estate, mountain lodge, or coastal property.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4663440" y="4517136"/>
            <ns1:ext cx="7068312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5F0E8"/>
                </ns1:solidFill>
                <ns1:latin typeface="Calibri"/>
              </ns1:rPr>
              <ns1:t>↳  Day one: curated dialogues, working sessions, and a state-dinner reception.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4663440" y="5084064"/>
            <ns1:ext cx="7068312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5F0E8"/>
                </ns1:solidFill>
                <ns1:latin typeface="Calibri"/>
              </ns1:rPr>
              <ns1:t>↳  Day two: open mornings, private experiences, and a closing gala dinner.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663440" y="6172200"/>
            <ns1:ext cx="7068312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1">
                <ns1:solidFill>
                  <ns1:srgbClr val="999080"/>
                </ns1:solidFill>
                <ns1:latin typeface="Calibri"/>
              </ns1:rPr>
              <ns1:t>Proposed destinations: Napa Valley  ·  Big Sur  ·  Lake Tahoe</ns1:t>
            </ns1:r>
          </ns1:p>
        </ns0:txBody>
      </ns0:sp>
    </ns0:spTree>
  </ns0:cSld>
  <ns0:clrMapOvr>
    <ns1:masterClrMapping/>
  </ns0:clrMapOvr>
</ns0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21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nvestor_din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46634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88952" cy="4663440"/>
          </a:xfrm>
          <a:prstGeom prst="rect">
            <a:avLst/>
          </a:prstGeom>
          <a:solidFill>
            <a:srgbClr val="0D121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4389120"/>
            <a:ext cx="12188952" cy="2468880"/>
          </a:xfrm>
          <a:prstGeom prst="rect">
            <a:avLst/>
          </a:prstGeom>
          <a:solidFill>
            <a:srgbClr val="0D1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508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6600"/>
                </a:solidFill>
                <a:latin typeface="Calibri"/>
              </a:rPr>
              <a:t>CONCEPT II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777240"/>
            <a:ext cx="2926080" cy="254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914400"/>
            <a:ext cx="6400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eorgia"/>
              </a:rPr>
              <a:t>The Investor
Dinner Series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617720"/>
            <a:ext cx="11155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5F0E8"/>
                </a:solidFill>
                <a:latin typeface="Calibri"/>
              </a:rPr>
              <a:t>Eight seated dinners. Eight cities. One consistent standard of excellence.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5120640"/>
            <a:ext cx="11155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5B8"/>
                </a:solidFill>
                <a:latin typeface="Calibri"/>
              </a:rPr>
              <a:t>—  Intimate gatherings of 24–40 guests in private rooms, curated homes, or off-market venues.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5541264"/>
            <a:ext cx="11155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5B8"/>
                </a:solidFill>
                <a:latin typeface="Calibri"/>
              </a:rPr>
              <a:t>—  Menu collaboration with destination chefs. Bespoke tabletop design. Immersive conversation format.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5961888"/>
            <a:ext cx="11155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5B8"/>
                </a:solidFill>
                <a:latin typeface="Calibri"/>
              </a:rPr>
              <a:t>—  Each dinner leaves a mark — and a reason to come back.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21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demo_day_floorpl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63040"/>
            <a:ext cx="11274552" cy="4114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1463040"/>
            <a:ext cx="11274552" cy="4114800"/>
          </a:xfrm>
          <a:prstGeom prst="rect">
            <a:avLst/>
          </a:prstGeom>
          <a:solidFill>
            <a:srgbClr val="0D121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743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6600"/>
                </a:solidFill>
                <a:latin typeface="Calibri"/>
              </a:rPr>
              <a:t>CONCEPT III  ·  VENUE &amp; FLOOR PLAN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40080"/>
            <a:ext cx="11091672" cy="254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777240"/>
            <a:ext cx="9144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5F0E8"/>
                </a:solidFill>
                <a:latin typeface="Georgia"/>
              </a:rPr>
              <a:t>Demo Day Reimagined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69280"/>
            <a:ext cx="12188952" cy="1188720"/>
          </a:xfrm>
          <a:prstGeom prst="rect">
            <a:avLst/>
          </a:prstGeom>
          <a:solidFill>
            <a:srgbClr val="0D1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5760720"/>
            <a:ext cx="11155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BB4A8"/>
                </a:solidFill>
                <a:latin typeface="Calibri"/>
              </a:rPr>
              <a:t>Proposed Venue: Fort Mason Center, San Francisco  ·  44,000 sq ft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053328"/>
            <a:ext cx="11155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BBB4A8"/>
                </a:solidFill>
                <a:latin typeface="Calibri"/>
              </a:rPr>
              <a:t>Entry installation  ·  Curated lounge zones  ·  Post-presentation gala reception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345936"/>
            <a:ext cx="11155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BBB4A8"/>
                </a:solidFill>
                <a:latin typeface="Calibri"/>
              </a:rPr>
              <a:t>Conceptual layout — venue floor plan to be confirmed with Fort Mason Center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2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6600"/>
                </a:solidFill>
                <a:latin typeface="Calibri"/>
              </a:rPr>
              <a:t>INVESTMENT &amp; SCOPE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22960"/>
            <a:ext cx="11091672" cy="254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960120"/>
            <a:ext cx="8229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5F0E8"/>
                </a:solidFill>
                <a:latin typeface="Georgia"/>
              </a:rPr>
              <a:t>Transparent Pricing.
No Surprises.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2560320"/>
            <a:ext cx="3474720" cy="2743200"/>
          </a:xfrm>
          <a:prstGeom prst="rect">
            <a:avLst/>
          </a:prstGeom>
          <a:solidFill>
            <a:srgbClr val="1A2035"/>
          </a:solidFill>
          <a:ln w="9525">
            <a:solidFill>
              <a:srgbClr val="C8A97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C8A97E"/>
                </a:solidFill>
                <a:latin typeface="Georgia"/>
              </a:rPr>
              <a:t>$285,000+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29184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5F0E8"/>
                </a:solidFill>
                <a:latin typeface="Georgia"/>
              </a:rPr>
              <a:t>Founder Summit Retreat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749039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AAA090"/>
                </a:solidFill>
                <a:latin typeface="Calibri"/>
              </a:rPr>
              <a:t>2-day · 80 guests · destination property</a:t>
            </a:r>
          </a:p>
        </p:txBody>
      </p:sp>
      <p:sp>
        <p:nvSpPr>
          <p:cNvPr id="9" name="Rectangle 8"/>
          <p:cNvSpPr/>
          <p:nvPr/>
        </p:nvSpPr>
        <p:spPr>
          <a:xfrm>
            <a:off x="4389120" y="2560320"/>
            <a:ext cx="3474720" cy="2743200"/>
          </a:xfrm>
          <a:prstGeom prst="rect">
            <a:avLst/>
          </a:prstGeom>
          <a:solidFill>
            <a:srgbClr val="1A2035"/>
          </a:solidFill>
          <a:ln w="9525">
            <a:solidFill>
              <a:srgbClr val="C8A97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0" y="269748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C8A97E"/>
                </a:solidFill>
                <a:latin typeface="Georgia"/>
              </a:rPr>
              <a:t>$45,000+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329184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5F0E8"/>
                </a:solidFill>
                <a:latin typeface="Georgia"/>
              </a:rPr>
              <a:t>Investor Dinner Series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749039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AAA090"/>
                </a:solidFill>
                <a:latin typeface="Calibri"/>
              </a:rPr>
              <a:t>Per city · 30 guests · private venue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29600" y="2560320"/>
            <a:ext cx="3474720" cy="2743200"/>
          </a:xfrm>
          <a:prstGeom prst="rect">
            <a:avLst/>
          </a:prstGeom>
          <a:solidFill>
            <a:srgbClr val="1A2035"/>
          </a:solidFill>
          <a:ln w="9525">
            <a:solidFill>
              <a:srgbClr val="C8A97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0" y="269748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C8A97E"/>
                </a:solidFill>
                <a:latin typeface="Georgia"/>
              </a:rPr>
              <a:t>$180,000+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329184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5F0E8"/>
                </a:solidFill>
                <a:latin typeface="Georgia"/>
              </a:rPr>
              <a:t>Demo Day Transformation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3749039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AAA090"/>
                </a:solidFill>
                <a:latin typeface="Calibri"/>
              </a:rPr>
              <a:t>Fort Mason · full production design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5623560"/>
            <a:ext cx="111556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888075"/>
                </a:solidFill>
                <a:latin typeface="Calibri"/>
              </a:rPr>
              <a:t>All pricing includes concept, design, production management, and on-site direction.
Travel, F&amp;B, and venue fees quoted separately based on confirmed scope.</a:t>
            </a:r>
          </a:p>
        </p:txBody>
      </p:sp>
    </p:spTree>
  </p:cSld>
  <p:clrMapOvr>
    <a:masterClrMapping/>
  </p:clrMapOvr>
</p:sld>
</file>

<file path=ppt/slides/slide7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D121F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_dinn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D121F">
              <ns1:alpha val="8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88952" cy="50800"/>
          </ns1:xfrm>
          <ns1:prstGeom prst="rect">
            <ns1:avLst/>
          </ns1:prstGeom>
          <ns1:solidFill>
            <ns1:srgbClr val="FF66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1371600" y="1280160"/>
            <ns1:ext cx="941832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4600" b="1" i="0">
                <ns1:solidFill>
                  <ns1:srgbClr val="F5F0E8"/>
                </ns1:solidFill>
                <ns1:latin typeface="Georgia"/>
              </ns1:rPr>
              <ns1:t>Let's Build Something
Unforgettable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754880" y="3474720"/>
            <ns1:ext cx="2743200" cy="25400"/>
          </ns1:xfrm>
          <ns1:prstGeom prst="rect">
            <ns1:avLst/>
          </ns1:prstGeom>
          <ns1:solidFill>
            <ns1:srgbClr val="FF66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1371600" y="3657600"/>
            <ns1:ext cx="9418320" cy="10972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1">
                <ns1:solidFill>
                  <ns1:srgbClr val="F5F0E8"/>
                </ns1:solidFill>
                <ns1:latin typeface="Calibri"/>
              </ns1:rPr>
              <ns1:t>[Provider_Company_J] brings the same uncompromising design conviction to your events
that your founders bring to their companies.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371600" y="4846320"/>
            <ns1:ext cx="94183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C8A97E"/>
                </ns1:solidFill>
                <ns1:latin typeface="Calibri"/>
              </ns1:rPr>
              <ns1:t>We'd love to begin with a creative alignment conversation.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1371600" y="5669280"/>
            <ns1:ext cx="94183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AAA090"/>
                </ns1:solidFill>
                <ns1:latin typeface="Calibri"/>
              </ns1:rPr>
              <ns1:t>[Provider_Company_J]  ·  San Francisco  ·  hello@[Provider_Company_J][Provider_Company_J].com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