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</p:sldIdLst>
  <p:sldSz cx="12188952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g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jpg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jpg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4.jpg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5.jpg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g"/></Relationships>
</file>

<file path=ppt/slides/slide1.xml><?xml version="1.0" encoding="utf-8"?>
<ns0:sld xmlns:ns0="http://schemas.openxmlformats.org/presentationml/2006/main" xmlns:ns1="http://schemas.openxmlformats.org/drawingml/2006/main" xmlns:ns2="http://schemas.openxmlformats.org/officeDocument/2006/relationships">
  <ns0:cSld>
    <ns0:bg>
      <ns0:bgPr>
        <ns1:solidFill>
          <ns1:srgbClr val="081E22"/>
        </ns1:solidFill>
        <ns1:effectLst/>
      </ns0:bgPr>
    </ns0:bg>
    <ns0:spTree>
      <ns0:nvGrpSpPr>
        <ns0:cNvPr id="1" name=""/>
        <ns0:cNvGrpSpPr/>
        <ns0:nvPr/>
      </ns0:nvGrpSpPr>
      <ns0:grpSpPr/>
      <ns0:pic>
        <ns0:nvPicPr>
          <ns0:cNvPr id="2" name="Picture 1" descr="cover_cliffside_terrace.jpg"/>
          <ns0:cNvPicPr>
            <ns1:picLocks noChangeAspect="1"/>
          </ns0:cNvPicPr>
          <ns0:nvPr/>
        </ns0:nvPicPr>
        <ns0:blipFill>
          <ns1:blip ns2:embed="rId2"/>
          <ns1:stretch>
            <ns1:fillRect/>
          </ns1:stretch>
        </ns0:blipFill>
        <ns0:spPr>
          <ns1:xfrm>
            <ns1:off x="0" y="0"/>
            <ns1:ext cx="12188952" cy="6858000"/>
          </ns1:xfrm>
          <ns1:prstGeom prst="rect">
            <ns1:avLst/>
          </ns1:prstGeom>
        </ns0:spPr>
      </ns0:pic>
      <ns0:sp>
        <ns0:nvSpPr>
          <ns0:cNvPr id="3" name="Rectangle 2"/>
          <ns0:cNvSpPr/>
          <ns0:nvPr/>
        </ns0:nvSpPr>
        <ns0:spPr>
          <ns1:xfrm>
            <ns1:off x="0" y="0"/>
            <ns1:ext cx="12188952" cy="6858000"/>
          </ns1:xfrm>
          <ns1:prstGeom prst="rect">
            <ns1:avLst/>
          </ns1:prstGeom>
          <ns1:solidFill>
            <ns1:srgbClr val="081E22">
              <ns1:alpha val="50000"/>
            </ns1:srgbClr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4" name="Rectangle 3"/>
          <ns0:cNvSpPr/>
          <ns0:nvPr/>
        </ns0:nvSpPr>
        <ns0:spPr>
          <ns1:xfrm>
            <ns1:off x="0" y="6807200"/>
            <ns1:ext cx="12188952" cy="50800"/>
          </ns1:xfrm>
          <ns1:prstGeom prst="rect">
            <ns1:avLst/>
          </ns1:prstGeom>
          <ns1:solidFill>
            <ns1:srgbClr val="2E8B8F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5" name="TextBox 4"/>
          <ns0:cNvSpPr txBox="1"/>
          <ns0:nvPr/>
        </ns0:nvSpPr>
        <ns0:spPr>
          <ns1:xfrm>
            <ns1:off x="457200" y="1371600"/>
            <ns1:ext cx="10972800" cy="41148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ctr"/>
            <ns1:r>
              <ns1:rPr sz="1200" b="0" i="0">
                <ns1:solidFill>
                  <ns1:srgbClr val="C8A36A"/>
                </ns1:solidFill>
                <ns1:latin typeface="Calibri"/>
              </ns1:rPr>
              <ns1:t>[Provider_Company_J]  ×  [Prospect_Company_A3] GROUP</ns1:t>
            </ns1:r>
          </ns1:p>
        </ns0:txBody>
      </ns0:sp>
      <ns0:sp>
        <ns0:nvSpPr>
          <ns0:cNvPr id="6" name="TextBox 5"/>
          <ns0:cNvSpPr txBox="1"/>
          <ns0:nvPr/>
        </ns0:nvSpPr>
        <ns0:spPr>
          <ns1:xfrm>
            <ns1:off x="457200" y="2011680"/>
            <ns1:ext cx="10972800" cy="201168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ctr"/>
            <ns1:r>
              <ns1:rPr sz="5400" b="1" i="0">
                <ns1:solidFill>
                  <ns1:srgbClr val="F2EBD8"/>
                </ns1:solidFill>
                <ns1:latin typeface="Georgia"/>
              </ns1:rPr>
              <ns1:t>The World is
the Venue</ns1:t>
            </ns1:r>
          </ns1:p>
        </ns0:txBody>
      </ns0:sp>
      <ns0:sp>
        <ns0:nvSpPr>
          <ns0:cNvPr id="7" name="TextBox 6"/>
          <ns0:cNvSpPr txBox="1"/>
          <ns0:nvPr/>
        </ns0:nvSpPr>
        <ns0:spPr>
          <ns1:xfrm>
            <ns1:off x="457200" y="4160520"/>
            <ns1:ext cx="10972800" cy="50292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ctr"/>
            <ns1:r>
              <ns1:rPr sz="1700" b="0" i="1">
                <ns1:solidFill>
                  <ns1:srgbClr val="F2EBD8"/>
                </ns1:solidFill>
                <ns1:latin typeface="Calibri"/>
              </ns1:rPr>
              <ns1:t>Signature Event Experiences Across Your Global Portfolio</ns1:t>
            </ns1:r>
          </ns1:p>
        </ns0:txBody>
      </ns0:sp>
      <ns0:sp>
        <ns0:nvSpPr>
          <ns0:cNvPr id="8" name="Rectangle 7"/>
          <ns0:cNvSpPr/>
          <ns0:nvPr/>
        </ns0:nvSpPr>
        <ns0:spPr>
          <ns1:xfrm>
            <ns1:off x="4846320" y="4754880"/>
            <ns1:ext cx="2468880" cy="19050"/>
          </ns1:xfrm>
          <ns1:prstGeom prst="rect">
            <ns1:avLst/>
          </ns1:prstGeom>
          <ns1:solidFill>
            <ns1:srgbClr val="2E8B8F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9" name="TextBox 8"/>
          <ns0:cNvSpPr txBox="1"/>
          <ns0:nvPr/>
        </ns0:nvSpPr>
        <ns0:spPr>
          <ns1:xfrm>
            <ns1:off x="457200" y="4892040"/>
            <ns1:ext cx="10972800" cy="36576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ctr"/>
            <ns1:r>
              <ns1:rPr sz="1300" b="0" i="0">
                <ns1:solidFill>
                  <ns1:srgbClr val="CCC4AE"/>
                </ns1:solidFill>
                <ns1:latin typeface="Calibri"/>
              </ns1:rPr>
              <ns1:t>2026 – 2027 Program</ns1:t>
            </ns1:r>
          </ns1:p>
        </ns0:txBody>
      </ns0:sp>
      <ns0:sp>
        <ns0:nvSpPr>
          <ns0:cNvPr id="10" name="TextBox 9"/>
          <ns0:cNvSpPr txBox="1"/>
          <ns0:nvPr/>
        </ns0:nvSpPr>
        <ns0:spPr>
          <ns1:xfrm>
            <ns1:off x="457200" y="6263640"/>
            <ns1:ext cx="10972800" cy="32004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ctr"/>
            <ns1:r>
              <ns1:rPr sz="1000" b="0" i="0">
                <ns1:solidFill>
                  <ns1:srgbClr val="778A88"/>
                </ns1:solidFill>
                <ns1:latin typeface="Calibri"/>
              </ns1:rPr>
              <ns1:t>[Provider_Company_J][Provider_Company_J].com  ·  hello@[Provider_Company_J][Provider_Company_J].com</ns1:t>
            </ns1:r>
          </ns1:p>
        </ns0:txBody>
      </ns0:sp>
    </ns0:spTree>
  </ns0:cSld>
  <ns0:clrMapOvr>
    <ns1:masterClrMapping/>
  </ns0:clrMapOvr>
</ns0:sld>
</file>

<file path=ppt/slides/slide2.xml><?xml version="1.0" encoding="utf-8"?>
<ns0:sld xmlns:ns0="http://schemas.openxmlformats.org/presentationml/2006/main" xmlns:ns1="http://schemas.openxmlformats.org/drawingml/2006/main" xmlns:ns2="http://schemas.openxmlformats.org/officeDocument/2006/relationships">
  <ns0:cSld>
    <ns0:bg>
      <ns0:bgPr>
        <ns1:solidFill>
          <ns1:srgbClr val="081E22"/>
        </ns1:solidFill>
        <ns1:effectLst/>
      </ns0:bgPr>
    </ns0:bg>
    <ns0:spTree>
      <ns0:nvGrpSpPr>
        <ns0:cNvPr id="1" name=""/>
        <ns0:cNvGrpSpPr/>
        <ns0:nvPr/>
      </ns0:nvGrpSpPr>
      <ns0:grpSpPr/>
      <ns0:pic>
        <ns0:nvPicPr>
          <ns0:cNvPr id="2" name="Picture 1" descr="resort_atrium_opening.jpg"/>
          <ns0:cNvPicPr>
            <ns1:picLocks noChangeAspect="1"/>
          </ns0:cNvPicPr>
          <ns0:nvPr/>
        </ns0:nvPicPr>
        <ns0:blipFill>
          <ns1:blip ns2:embed="rId2"/>
          <ns1:stretch>
            <ns1:fillRect/>
          </ns1:stretch>
        </ns0:blipFill>
        <ns0:spPr>
          <ns1:xfrm>
            <ns1:off x="7982712" y="0"/>
            <ns1:ext cx="4206240" cy="6858000"/>
          </ns1:xfrm>
          <ns1:prstGeom prst="rect">
            <ns1:avLst/>
          </ns1:prstGeom>
        </ns0:spPr>
      </ns0:pic>
      <ns0:sp>
        <ns0:nvSpPr>
          <ns0:cNvPr id="3" name="Rectangle 2"/>
          <ns0:cNvSpPr/>
          <ns0:nvPr/>
        </ns0:nvSpPr>
        <ns0:spPr>
          <ns1:xfrm>
            <ns1:off x="7982712" y="0"/>
            <ns1:ext cx="4206240" cy="6858000"/>
          </ns1:xfrm>
          <ns1:prstGeom prst="rect">
            <ns1:avLst/>
          </ns1:prstGeom>
          <ns1:solidFill>
            <ns1:srgbClr val="081E22">
              <ns1:alpha val="18000"/>
            </ns1:srgbClr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4" name="Rectangle 3"/>
          <ns0:cNvSpPr/>
          <ns0:nvPr/>
        </ns0:nvSpPr>
        <ns0:spPr>
          <ns1:xfrm>
            <ns1:off x="7525512" y="0"/>
            <ns1:ext cx="457200" cy="6858000"/>
          </ns1:xfrm>
          <ns1:prstGeom prst="rect">
            <ns1:avLst/>
          </ns1:prstGeom>
          <ns1:solidFill>
            <ns1:srgbClr val="081E22">
              <ns1:alpha val="78000"/>
            </ns1:srgbClr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5" name="TextBox 4"/>
          <ns0:cNvSpPr txBox="1"/>
          <ns0:nvPr/>
        </ns0:nvSpPr>
        <ns0:spPr>
          <ns1:xfrm>
            <ns1:off x="548640" y="822960"/>
            <ns1:ext cx="7708392" cy="32004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100" b="0" i="0">
                <ns1:solidFill>
                  <ns1:srgbClr val="2E8B8F"/>
                </ns1:solidFill>
                <ns1:latin typeface="Calibri"/>
              </ns1:rPr>
              <ns1:t>WHY THIS PARTNERSHIP</ns1:t>
            </ns1:r>
          </ns1:p>
        </ns0:txBody>
      </ns0:sp>
      <ns0:sp>
        <ns0:nvSpPr>
          <ns0:cNvPr id="6" name="Rectangle 5"/>
          <ns0:cNvSpPr/>
          <ns0:nvPr/>
        </ns0:nvSpPr>
        <ns0:spPr>
          <ns1:xfrm>
            <ns1:off x="548640" y="1207008"/>
            <ns1:ext cx="3200400" cy="19050"/>
          </ns1:xfrm>
          <ns1:prstGeom prst="rect">
            <ns1:avLst/>
          </ns1:prstGeom>
          <ns1:solidFill>
            <ns1:srgbClr val="2E8B8F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7" name="TextBox 6"/>
          <ns0:cNvSpPr txBox="1"/>
          <ns0:nvPr/>
        </ns0:nvSpPr>
        <ns0:spPr>
          <ns1:xfrm>
            <ns1:off x="548640" y="1371600"/>
            <ns1:ext cx="7434072" cy="201168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3000" b="1" i="0">
                <ns1:solidFill>
                  <ns1:srgbClr val="F2EBD8"/>
                </ns1:solidFill>
                <ns1:latin typeface="Georgia"/>
              </ns1:rPr>
              <ns1:t>Representing 350+
Properties.
Hosting One Standard.</ns1:t>
            </ns1:r>
          </ns1:p>
        </ns0:txBody>
      </ns0:sp>
      <ns0:sp>
        <ns0:nvSpPr>
          <ns0:cNvPr id="8" name="TextBox 7"/>
          <ns0:cNvSpPr txBox="1"/>
          <ns0:nvPr/>
        </ns0:nvSpPr>
        <ns0:spPr>
          <ns1:xfrm>
            <ns1:off x="548640" y="3520440"/>
            <ns1:ext cx="7434072" cy="658368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400" b="0" i="0">
                <ns1:solidFill>
                  <ns1:srgbClr val="F2EBD8"/>
                </ns1:solidFill>
                <ns1:latin typeface="Calibri"/>
              </ns1:rPr>
              <ns1:t>—  [Prospect_Company_A3] represents some of the world's most exceptional meeting properties.</ns1:t>
            </ns1:r>
          </ns1:p>
        </ns0:txBody>
      </ns0:sp>
      <ns0:sp>
        <ns0:nvSpPr>
          <ns0:cNvPr id="9" name="TextBox 8"/>
          <ns0:cNvSpPr txBox="1"/>
          <ns0:nvPr/>
        </ns0:nvSpPr>
        <ns0:spPr>
          <ns1:xfrm>
            <ns1:off x="548640" y="4178808"/>
            <ns1:ext cx="7434072" cy="658368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400" b="0" i="0">
                <ns1:solidFill>
                  <ns1:srgbClr val="F2EBD8"/>
                </ns1:solidFill>
                <ns1:latin typeface="Calibri"/>
              </ns1:rPr>
              <ns1:t>—  The question is: do your own events reflect that same standard?</ns1:t>
            </ns1:r>
          </ns1:p>
        </ns0:txBody>
      </ns0:sp>
      <ns0:sp>
        <ns0:nvSpPr>
          <ns0:cNvPr id="10" name="TextBox 9"/>
          <ns0:cNvSpPr txBox="1"/>
          <ns0:nvPr/>
        </ns0:nvSpPr>
        <ns0:spPr>
          <ns1:xfrm>
            <ns1:off x="548640" y="4837176"/>
            <ns1:ext cx="7434072" cy="658368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400" b="0" i="0">
                <ns1:solidFill>
                  <ns1:srgbClr val="F2EBD8"/>
                </ns1:solidFill>
                <ns1:latin typeface="Calibri"/>
              </ns1:rPr>
              <ns1:t>—  [Provider_Company_J] proposes a new chapter — where [Prospect_Company_A3]'s gatherings become the industry's most coveted invitations.</ns1:t>
            </ns1:r>
          </ns1:p>
        </ns0:txBody>
      </ns0:sp>
      <ns0:sp>
        <ns0:nvSpPr>
          <ns0:cNvPr id="11" name="TextBox 10"/>
          <ns0:cNvSpPr txBox="1"/>
          <ns0:nvPr/>
        </ns0:nvSpPr>
        <ns0:spPr>
          <ns1:xfrm>
            <ns1:off x="548640" y="6263640"/>
            <ns1:ext cx="2743200" cy="32004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000" b="1" i="0">
                <ns1:solidFill>
                  <ns1:srgbClr val="C8A36A"/>
                </ns1:solidFill>
                <ns1:latin typeface="Calibri"/>
              </ns1:rPr>
              <ns1:t>[Provider_Company_J]</ns1:t>
            </ns1:r>
          </ns1:p>
        </ns0:txBody>
      </ns0:sp>
    </ns0:spTree>
  </ns0:cSld>
  <ns0:clrMapOvr>
    <ns1:masterClrMapping/>
  </ns0:clrMapOvr>
</ns0:sld>
</file>

<file path=ppt/slides/slide3.xml><?xml version="1.0" encoding="utf-8"?>
<ns0:sld xmlns:ns0="http://schemas.openxmlformats.org/presentationml/2006/main" xmlns:ns1="http://schemas.openxmlformats.org/drawingml/2006/main" xmlns:ns2="http://schemas.openxmlformats.org/officeDocument/2006/relationships">
  <ns0:cSld>
    <ns0:bg>
      <ns0:bgPr>
        <ns1:solidFill>
          <ns1:srgbClr val="081E22"/>
        </ns1:solidFill>
        <ns1:effectLst/>
      </ns0:bgPr>
    </ns0:bg>
    <ns0:spTree>
      <ns0:nvGrpSpPr>
        <ns0:cNvPr id="1" name=""/>
        <ns0:cNvGrpSpPr/>
        <ns0:nvPr/>
      </ns0:nvGrpSpPr>
      <ns0:grpSpPr/>
      <ns0:pic>
        <ns0:nvPicPr>
          <ns0:cNvPr id="2" name="Picture 1" descr="leadership_retreat_resort.jpg"/>
          <ns0:cNvPicPr>
            <ns1:picLocks noChangeAspect="1"/>
          </ns0:cNvPicPr>
          <ns0:nvPr/>
        </ns0:nvPicPr>
        <ns0:blipFill>
          <ns1:blip ns2:embed="rId2"/>
          <ns1:stretch>
            <ns1:fillRect/>
          </ns1:stretch>
        </ns0:blipFill>
        <ns0:spPr>
          <ns1:xfrm>
            <ns1:off x="0" y="0"/>
            <ns1:ext cx="12188952" cy="4297680"/>
          </ns1:xfrm>
          <ns1:prstGeom prst="rect">
            <ns1:avLst/>
          </ns1:prstGeom>
        </ns0:spPr>
      </ns0:pic>
      <ns0:sp>
        <ns0:nvSpPr>
          <ns0:cNvPr id="3" name="Rectangle 2"/>
          <ns0:cNvSpPr/>
          <ns0:nvPr/>
        </ns0:nvSpPr>
        <ns0:spPr>
          <ns1:xfrm>
            <ns1:off x="0" y="0"/>
            <ns1:ext cx="12188952" cy="4297680"/>
          </ns1:xfrm>
          <ns1:prstGeom prst="rect">
            <ns1:avLst/>
          </ns1:prstGeom>
          <ns1:solidFill>
            <ns1:srgbClr val="081E22">
              <ns1:alpha val="18000"/>
            </ns1:srgbClr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4" name="Rectangle 3"/>
          <ns0:cNvSpPr/>
          <ns0:nvPr/>
        </ns0:nvSpPr>
        <ns0:spPr>
          <ns1:xfrm>
            <ns1:off x="0" y="0"/>
            <ns1:ext cx="12188952" cy="50800"/>
          </ns1:xfrm>
          <ns1:prstGeom prst="rect">
            <ns1:avLst/>
          </ns1:prstGeom>
          <ns1:solidFill>
            <ns1:srgbClr val="2E8B8F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5" name="TextBox 4"/>
          <ns0:cNvSpPr txBox="1"/>
          <ns0:nvPr/>
        </ns0:nvSpPr>
        <ns0:spPr>
          <ns1:xfrm>
            <ns1:off x="548640" y="274320"/>
            <ns1:ext cx="3657600" cy="32004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100" b="0" i="0">
                <ns1:solidFill>
                  <ns1:srgbClr val="C8A36A"/>
                </ns1:solidFill>
                <ns1:latin typeface="Calibri"/>
              </ns1:rPr>
              <ns1:t>CONCEPT I</ns1:t>
            </ns1:r>
          </ns1:p>
        </ns0:txBody>
      </ns0:sp>
      <ns0:sp>
        <ns0:nvSpPr>
          <ns0:cNvPr id="6" name="Rectangle 5"/>
          <ns0:cNvSpPr/>
          <ns0:nvPr/>
        </ns0:nvSpPr>
        <ns0:spPr>
          <ns1:xfrm>
            <ns1:off x="548640" y="640080"/>
            <ns1:ext cx="2743200" cy="19050"/>
          </ns1:xfrm>
          <ns1:prstGeom prst="rect">
            <ns1:avLst/>
          </ns1:prstGeom>
          <ns1:solidFill>
            <ns1:srgbClr val="C8A36A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7" name="TextBox 6"/>
          <ns0:cNvSpPr txBox="1"/>
          <ns0:nvPr/>
        </ns0:nvSpPr>
        <ns0:spPr>
          <ns1:xfrm>
            <ns1:off x="548640" y="804672"/>
            <ns1:ext cx="8229600" cy="123444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3200" b="1" i="0">
                <ns1:solidFill>
                  <ns1:srgbClr val="FFFFFF"/>
                </ns1:solidFill>
                <ns1:latin typeface="Georgia"/>
              </ns1:rPr>
              <ns1:t>The [Prospect_Company_A3] Summit:
An Annual Leadership Retreat</ns1:t>
            </ns1:r>
          </ns1:p>
        </ns0:txBody>
      </ns0:sp>
      <ns0:sp>
        <ns0:nvSpPr>
          <ns0:cNvPr id="8" name="Rectangle 7"/>
          <ns0:cNvSpPr/>
          <ns0:nvPr/>
        </ns0:nvSpPr>
        <ns0:spPr>
          <ns1:xfrm>
            <ns1:off x="0" y="4160520"/>
            <ns1:ext cx="12188952" cy="2697480"/>
          </ns1:xfrm>
          <ns1:prstGeom prst="rect">
            <ns1:avLst/>
          </ns1:prstGeom>
          <ns1:solidFill>
            <ns1:srgbClr val="081E22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9" name="TextBox 8"/>
          <ns0:cNvSpPr txBox="1"/>
          <ns0:nvPr/>
        </ns0:nvSpPr>
        <ns0:spPr>
          <ns1:xfrm>
            <ns1:off x="548640" y="4297680"/>
            <ns1:ext cx="11155680" cy="475488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300" b="0" i="0">
                <ns1:solidFill>
                  <ns1:srgbClr val="F2EBD8"/>
                </ns1:solidFill>
                <ns1:latin typeface="Calibri"/>
              </ns1:rPr>
              <ns1:t>↳  Annual gathering of [Prospect_Company_A3]'s top hotel GMs, planners, and partners — 3 days.</ns1:t>
            </ns1:r>
          </ns1:p>
        </ns0:txBody>
      </ns0:sp>
      <ns0:sp>
        <ns0:nvSpPr>
          <ns0:cNvPr id="10" name="TextBox 9"/>
          <ns0:cNvSpPr txBox="1"/>
          <ns0:nvPr/>
        </ns0:nvSpPr>
        <ns0:spPr>
          <ns1:xfrm>
            <ns1:off x="548640" y="4791456"/>
            <ns1:ext cx="11155680" cy="475488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300" b="0" i="0">
                <ns1:solidFill>
                  <ns1:srgbClr val="F2EBD8"/>
                </ns1:solidFill>
                <ns1:latin typeface="Calibri"/>
              </ns1:rPr>
              <ns1:t>↳  A destination property from within the portfolio. Curated programming and immersive dinners.</ns1:t>
            </ns1:r>
          </ns1:p>
        </ns0:txBody>
      </ns0:sp>
      <ns0:sp>
        <ns0:nvSpPr>
          <ns0:cNvPr id="11" name="TextBox 10"/>
          <ns0:cNvSpPr txBox="1"/>
          <ns0:nvPr/>
        </ns0:nvSpPr>
        <ns0:spPr>
          <ns1:xfrm>
            <ns1:off x="548640" y="5285232"/>
            <ns1:ext cx="11155680" cy="475488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300" b="0" i="0">
                <ns1:solidFill>
                  <ns1:srgbClr val="F2EBD8"/>
                </ns1:solidFill>
                <ns1:latin typeface="Calibri"/>
              </ns1:rPr>
              <ns1:t>↳  Rotating annually: Puerto Rico, Napa Valley, or Lake Tahoe.</ns1:t>
            </ns1:r>
          </ns1:p>
        </ns0:txBody>
      </ns0:sp>
      <ns0:sp>
        <ns0:nvSpPr>
          <ns0:cNvPr id="12" name="TextBox 11"/>
          <ns0:cNvSpPr txBox="1"/>
          <ns0:nvPr/>
        </ns0:nvSpPr>
        <ns0:spPr>
          <ns1:xfrm>
            <ns1:off x="548640" y="5779008"/>
            <ns1:ext cx="11155680" cy="475488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300" b="0" i="0">
                <ns1:solidFill>
                  <ns1:srgbClr val="F2EBD8"/>
                </ns1:solidFill>
                <ns1:latin typeface="Calibri"/>
              </ns1:rPr>
              <ns1:t>↳  Every detail — from arrival gift to closing breakfast — intentionally designed by [Provider_Company_J].</ns1:t>
            </ns1:r>
          </ns1:p>
        </ns0:txBody>
      </ns0:sp>
      <ns0:sp>
        <ns0:nvSpPr>
          <ns0:cNvPr id="13" name="TextBox 12"/>
          <ns0:cNvSpPr txBox="1"/>
          <ns0:nvPr/>
        </ns0:nvSpPr>
        <ns0:spPr>
          <ns1:xfrm>
            <ns1:off x="548640" y="6473952"/>
            <ns1:ext cx="9144000" cy="32004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100" b="0" i="1">
                <ns1:solidFill>
                  <ns1:srgbClr val="778A88"/>
                </ns1:solidFill>
                <ns1:latin typeface="Calibri"/>
              </ns1:rPr>
              <ns1:t>Proposed venue: El Conquistador Resort, Puerto Rico</ns1:t>
            </ns1:r>
          </ns1:p>
        </ns0:txBody>
      </ns0:sp>
    </ns0:spTree>
  </ns0:cSld>
  <ns0:clrMapOvr>
    <ns1:masterClrMapping/>
  </ns0:clrMapOvr>
</ns0:sld>
</file>

<file path=ppt/slides/slide4.xml><?xml version="1.0" encoding="utf-8"?>
<ns0:sld xmlns:ns0="http://schemas.openxmlformats.org/presentationml/2006/main" xmlns:ns1="http://schemas.openxmlformats.org/drawingml/2006/main" xmlns:ns2="http://schemas.openxmlformats.org/officeDocument/2006/relationships">
  <ns0:cSld>
    <ns0:bg>
      <ns0:bgPr>
        <ns1:solidFill>
          <ns1:srgbClr val="081E22"/>
        </ns1:solidFill>
        <ns1:effectLst/>
      </ns0:bgPr>
    </ns0:bg>
    <ns0:spTree>
      <ns0:nvGrpSpPr>
        <ns0:cNvPr id="1" name=""/>
        <ns0:cNvGrpSpPr/>
        <ns0:nvPr/>
      </ns0:nvGrpSpPr>
      <ns0:grpSpPr/>
      <ns0:pic>
        <ns0:nvPicPr>
          <ns0:cNvPr id="2" name="Picture 1" descr="partner_showcase_dinner.jpg"/>
          <ns0:cNvPicPr>
            <ns1:picLocks noChangeAspect="1"/>
          </ns0:cNvPicPr>
          <ns0:nvPr/>
        </ns0:nvPicPr>
        <ns0:blipFill>
          <ns1:blip ns2:embed="rId2"/>
          <ns1:stretch>
            <ns1:fillRect/>
          </ns1:stretch>
        </ns0:blipFill>
        <ns0:spPr>
          <ns1:xfrm>
            <ns1:off x="0" y="0"/>
            <ns1:ext cx="4023360" cy="6858000"/>
          </ns1:xfrm>
          <ns1:prstGeom prst="rect">
            <ns1:avLst/>
          </ns1:prstGeom>
        </ns0:spPr>
      </ns0:pic>
      <ns0:sp>
        <ns0:nvSpPr>
          <ns0:cNvPr id="3" name="Rectangle 2"/>
          <ns0:cNvSpPr/>
          <ns0:nvPr/>
        </ns0:nvSpPr>
        <ns0:spPr>
          <ns1:xfrm>
            <ns1:off x="0" y="0"/>
            <ns1:ext cx="4023360" cy="6858000"/>
          </ns1:xfrm>
          <ns1:prstGeom prst="rect">
            <ns1:avLst/>
          </ns1:prstGeom>
          <ns1:solidFill>
            <ns1:srgbClr val="081E22">
              <ns1:alpha val="12000"/>
            </ns1:srgbClr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4" name="Rectangle 3"/>
          <ns0:cNvSpPr/>
          <ns0:nvPr/>
        </ns0:nvSpPr>
        <ns0:spPr>
          <ns1:xfrm>
            <ns1:off x="4023360" y="0"/>
            <ns1:ext cx="457200" cy="6858000"/>
          </ns1:xfrm>
          <ns1:prstGeom prst="rect">
            <ns1:avLst/>
          </ns1:prstGeom>
          <ns1:solidFill>
            <ns1:srgbClr val="081E22">
              <ns1:alpha val="78000"/>
            </ns1:srgbClr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5" name="TextBox 4"/>
          <ns0:cNvSpPr txBox="1"/>
          <ns0:nvPr/>
        </ns0:nvSpPr>
        <ns0:spPr>
          <ns1:xfrm>
            <ns1:off x="4572000" y="822960"/>
            <ns1:ext cx="7159752" cy="32004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100" b="0" i="0">
                <ns1:solidFill>
                  <ns1:srgbClr val="C8A36A"/>
                </ns1:solidFill>
                <ns1:latin typeface="Calibri"/>
              </ns1:rPr>
              <ns1:t>CONCEPT II</ns1:t>
            </ns1:r>
          </ns1:p>
        </ns0:txBody>
      </ns0:sp>
      <ns0:sp>
        <ns0:nvSpPr>
          <ns0:cNvPr id="6" name="Rectangle 5"/>
          <ns0:cNvSpPr/>
          <ns0:nvPr/>
        </ns0:nvSpPr>
        <ns0:spPr>
          <ns1:xfrm>
            <ns1:off x="4572000" y="1207008"/>
            <ns1:ext cx="3200400" cy="19050"/>
          </ns1:xfrm>
          <ns1:prstGeom prst="rect">
            <ns1:avLst/>
          </ns1:prstGeom>
          <ns1:solidFill>
            <ns1:srgbClr val="C8A36A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7" name="TextBox 6"/>
          <ns0:cNvSpPr txBox="1"/>
          <ns0:nvPr/>
        </ns0:nvSpPr>
        <ns0:spPr>
          <ns1:xfrm>
            <ns1:off x="4572000" y="1371600"/>
            <ns1:ext cx="7159752" cy="137160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3200" b="1" i="0">
                <ns1:solidFill>
                  <ns1:srgbClr val="F2EBD8"/>
                </ns1:solidFill>
                <ns1:latin typeface="Georgia"/>
              </ns1:rPr>
              <ns1:t>The Partner Showcase
Dinner</ns1:t>
            </ns1:r>
          </ns1:p>
        </ns0:txBody>
      </ns0:sp>
      <ns0:sp>
        <ns0:nvSpPr>
          <ns0:cNvPr id="8" name="TextBox 7"/>
          <ns0:cNvSpPr txBox="1"/>
          <ns0:nvPr/>
        </ns0:nvSpPr>
        <ns0:spPr>
          <ns1:xfrm>
            <ns1:off x="4572000" y="2834640"/>
            <ns1:ext cx="7159752" cy="41148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500" b="0" i="1">
                <ns1:solidFill>
                  <ns1:srgbClr val="2E8B8F"/>
                </ns1:solidFill>
                <ns1:latin typeface="Calibri"/>
              </ns1:rPr>
              <ns1:t>Where Hotels Meet Planners — Unforgettably</ns1:t>
            </ns1:r>
          </ns1:p>
        </ns0:txBody>
      </ns0:sp>
      <ns0:sp>
        <ns0:nvSpPr>
          <ns0:cNvPr id="9" name="TextBox 8"/>
          <ns0:cNvSpPr txBox="1"/>
          <ns0:nvPr/>
        </ns0:nvSpPr>
        <ns0:spPr>
          <ns1:xfrm>
            <ns1:off x="4572000" y="3383280"/>
            <ns1:ext cx="7159752" cy="566928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300" b="0" i="0">
                <ns1:solidFill>
                  <ns1:srgbClr val="F2EBD8"/>
                </ns1:solidFill>
                <ns1:latin typeface="Calibri"/>
              </ns1:rPr>
              <ns1:t>—  [Prospect_Company_A3]'s most powerful sales tool is connection. We make that connection unforgettable.</ns1:t>
            </ns1:r>
          </ns1:p>
        </ns0:txBody>
      </ns0:sp>
      <ns0:sp>
        <ns0:nvSpPr>
          <ns0:cNvPr id="10" name="TextBox 9"/>
          <ns0:cNvSpPr txBox="1"/>
          <ns0:nvPr/>
        </ns0:nvSpPr>
        <ns0:spPr>
          <ns1:xfrm>
            <ns1:off x="4572000" y="3968496"/>
            <ns1:ext cx="7159752" cy="566928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300" b="0" i="0">
                <ns1:solidFill>
                  <ns1:srgbClr val="F2EBD8"/>
                </ns1:solidFill>
                <ns1:latin typeface="Calibri"/>
              </ns1:rPr>
              <ns1:t>—  Annual partner showcase dinner in rotating US cities — NYC, Miami, Chicago, San Francisco.</ns1:t>
            </ns1:r>
          </ns1:p>
        </ns0:txBody>
      </ns0:sp>
      <ns0:sp>
        <ns0:nvSpPr>
          <ns0:cNvPr id="11" name="TextBox 10"/>
          <ns0:cNvSpPr txBox="1"/>
          <ns0:nvPr/>
        </ns0:nvSpPr>
        <ns0:spPr>
          <ns1:xfrm>
            <ns1:off x="4572000" y="4553712"/>
            <ns1:ext cx="7159752" cy="566928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300" b="0" i="0">
                <ns1:solidFill>
                  <ns1:srgbClr val="F2EBD8"/>
                </ns1:solidFill>
                <ns1:latin typeface="Calibri"/>
              </ns1:rPr>
              <ns1:t>—  Intimate seated dinner for 60–80 guests: hotel GMs, top planners, and key accounts.</ns1:t>
            </ns1:r>
          </ns1:p>
        </ns0:txBody>
      </ns0:sp>
      <ns0:sp>
        <ns0:nvSpPr>
          <ns0:cNvPr id="12" name="TextBox 11"/>
          <ns0:cNvSpPr txBox="1"/>
          <ns0:nvPr/>
        </ns0:nvSpPr>
        <ns0:spPr>
          <ns1:xfrm>
            <ns1:off x="4572000" y="5138928"/>
            <ns1:ext cx="7159752" cy="566928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300" b="0" i="0">
                <ns1:solidFill>
                  <ns1:srgbClr val="F2EBD8"/>
                </ns1:solidFill>
                <ns1:latin typeface="Calibri"/>
              </ns1:rPr>
              <ns1:t>—  Design theme: 'The Property Brought to Life' — each city's dinner draws from a portfolio member aesthetic.</ns1:t>
            </ns1:r>
          </ns1:p>
        </ns0:txBody>
      </ns0:sp>
    </ns0:spTree>
  </ns0:cSld>
  <ns0:clrMapOvr>
    <ns1:masterClrMapping/>
  </ns0:clrMapOvr>
</ns0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81E22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274320"/>
            <a:ext cx="82296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C8A36A"/>
                </a:solidFill>
                <a:latin typeface="Calibri"/>
              </a:rPr>
              <a:t>VENUE PLANNING  ·  RETREAT FLOW MAP</a:t>
            </a:r>
          </a:p>
        </p:txBody>
      </p:sp>
      <p:sp>
        <p:nvSpPr>
          <p:cNvPr id="3" name="Rectangle 2"/>
          <p:cNvSpPr/>
          <p:nvPr/>
        </p:nvSpPr>
        <p:spPr>
          <a:xfrm>
            <a:off x="548640" y="640080"/>
            <a:ext cx="11091672" cy="19050"/>
          </a:xfrm>
          <a:prstGeom prst="rect">
            <a:avLst/>
          </a:prstGeom>
          <a:solidFill>
            <a:srgbClr val="C8A36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804672"/>
            <a:ext cx="91440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800" b="1" i="0">
                <a:solidFill>
                  <a:srgbClr val="F2EBD8"/>
                </a:solidFill>
                <a:latin typeface="Georgia"/>
              </a:rPr>
              <a:t>El Conquistador Resort — 3-Day Retreat Flow</a:t>
            </a:r>
          </a:p>
        </p:txBody>
      </p:sp>
      <p:pic>
        <p:nvPicPr>
          <p:cNvPr id="5" name="Picture 4" descr="retreat_flow_map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508760"/>
            <a:ext cx="11274552" cy="384048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0" y="5486400"/>
            <a:ext cx="12188952" cy="1371600"/>
          </a:xfrm>
          <a:prstGeom prst="rect">
            <a:avLst/>
          </a:prstGeom>
          <a:solidFill>
            <a:srgbClr val="081E2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548640" y="5532120"/>
            <a:ext cx="1115568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CCC4AE"/>
                </a:solidFill>
                <a:latin typeface="Calibri"/>
              </a:rPr>
              <a:t>El Conquistador Resort, Puerto Rico  ·  1,100 acres  ·  Private island  ·  7 pools  ·  17 restaurants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48640" y="5861304"/>
            <a:ext cx="1115568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CCC4AE"/>
                </a:solidFill>
                <a:latin typeface="Calibri"/>
              </a:rPr>
              <a:t>Day 1: Arrival &amp; opening gala dinner  ·  Day 2: Breakout sessions &amp; excursions  ·  Day 3: Sunset farewell gala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48640" y="6190488"/>
            <a:ext cx="1115568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1">
                <a:solidFill>
                  <a:srgbClr val="778A88"/>
                </a:solidFill>
                <a:latin typeface="Calibri"/>
              </a:rPr>
              <a:t>Conceptual retreat layout — floor plan subject to confirmation with El Conquistador sales team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81E22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457200"/>
            <a:ext cx="91440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C8A36A"/>
                </a:solidFill>
                <a:latin typeface="Calibri"/>
              </a:rPr>
              <a:t>INVESTMENT &amp; PROGRAM SCOPE</a:t>
            </a:r>
          </a:p>
        </p:txBody>
      </p:sp>
      <p:sp>
        <p:nvSpPr>
          <p:cNvPr id="3" name="Rectangle 2"/>
          <p:cNvSpPr/>
          <p:nvPr/>
        </p:nvSpPr>
        <p:spPr>
          <a:xfrm>
            <a:off x="548640" y="822960"/>
            <a:ext cx="11091672" cy="19050"/>
          </a:xfrm>
          <a:prstGeom prst="rect">
            <a:avLst/>
          </a:prstGeom>
          <a:solidFill>
            <a:srgbClr val="C8A36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960120"/>
            <a:ext cx="8229600" cy="12344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600" b="1" i="0">
                <a:solidFill>
                  <a:srgbClr val="F2EBD8"/>
                </a:solidFill>
                <a:latin typeface="Georgia"/>
              </a:rPr>
              <a:t>Three Programs.
One Design Partner.</a:t>
            </a:r>
          </a:p>
        </p:txBody>
      </p:sp>
      <p:sp>
        <p:nvSpPr>
          <p:cNvPr id="5" name="Rectangle 4"/>
          <p:cNvSpPr/>
          <p:nvPr/>
        </p:nvSpPr>
        <p:spPr>
          <a:xfrm>
            <a:off x="548640" y="2377440"/>
            <a:ext cx="3474720" cy="2926080"/>
          </a:xfrm>
          <a:prstGeom prst="rect">
            <a:avLst/>
          </a:prstGeom>
          <a:solidFill>
            <a:srgbClr val="0F2D32"/>
          </a:solidFill>
          <a:ln w="9525">
            <a:solidFill>
              <a:srgbClr val="2E8B8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731520" y="2514600"/>
            <a:ext cx="31089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800" b="1" i="0">
                <a:solidFill>
                  <a:srgbClr val="C8A36A"/>
                </a:solidFill>
                <a:latin typeface="Georgia"/>
              </a:rPr>
              <a:t>$210,000+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1520" y="3108960"/>
            <a:ext cx="310896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 i="0">
                <a:solidFill>
                  <a:srgbClr val="F2EBD8"/>
                </a:solidFill>
                <a:latin typeface="Georgia"/>
              </a:rPr>
              <a:t>Annual Leadership Retreat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31520" y="3584448"/>
            <a:ext cx="310896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1">
                <a:solidFill>
                  <a:srgbClr val="CCC4AE"/>
                </a:solidFill>
                <a:latin typeface="Calibri"/>
              </a:rPr>
              <a:t>3-day · 80 guests · destination property</a:t>
            </a:r>
          </a:p>
        </p:txBody>
      </p:sp>
      <p:sp>
        <p:nvSpPr>
          <p:cNvPr id="9" name="Rectangle 8"/>
          <p:cNvSpPr/>
          <p:nvPr/>
        </p:nvSpPr>
        <p:spPr>
          <a:xfrm>
            <a:off x="4389120" y="2377440"/>
            <a:ext cx="3474720" cy="2926080"/>
          </a:xfrm>
          <a:prstGeom prst="rect">
            <a:avLst/>
          </a:prstGeom>
          <a:solidFill>
            <a:srgbClr val="0F2D32"/>
          </a:solidFill>
          <a:ln w="9525">
            <a:solidFill>
              <a:srgbClr val="2E8B8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4572000" y="2514600"/>
            <a:ext cx="31089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800" b="1" i="0">
                <a:solidFill>
                  <a:srgbClr val="C8A36A"/>
                </a:solidFill>
                <a:latin typeface="Georgia"/>
              </a:rPr>
              <a:t>$52,000+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572000" y="3108960"/>
            <a:ext cx="310896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 i="0">
                <a:solidFill>
                  <a:srgbClr val="F2EBD8"/>
                </a:solidFill>
                <a:latin typeface="Georgia"/>
              </a:rPr>
              <a:t>Partner Showcase Dinner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572000" y="3584448"/>
            <a:ext cx="310896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1">
                <a:solidFill>
                  <a:srgbClr val="CCC4AE"/>
                </a:solidFill>
                <a:latin typeface="Calibri"/>
              </a:rPr>
              <a:t>Per city · 70 guests</a:t>
            </a:r>
          </a:p>
        </p:txBody>
      </p:sp>
      <p:sp>
        <p:nvSpPr>
          <p:cNvPr id="13" name="Rectangle 12"/>
          <p:cNvSpPr/>
          <p:nvPr/>
        </p:nvSpPr>
        <p:spPr>
          <a:xfrm>
            <a:off x="8229600" y="2377440"/>
            <a:ext cx="3474720" cy="2926080"/>
          </a:xfrm>
          <a:prstGeom prst="rect">
            <a:avLst/>
          </a:prstGeom>
          <a:solidFill>
            <a:srgbClr val="0F2D32"/>
          </a:solidFill>
          <a:ln w="9525">
            <a:solidFill>
              <a:srgbClr val="2E8B8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8412480" y="2514600"/>
            <a:ext cx="31089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800" b="1" i="0">
                <a:solidFill>
                  <a:srgbClr val="C8A36A"/>
                </a:solidFill>
                <a:latin typeface="Georgia"/>
              </a:rPr>
              <a:t>$390,000+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412480" y="3108960"/>
            <a:ext cx="310896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 i="0">
                <a:solidFill>
                  <a:srgbClr val="F2EBD8"/>
                </a:solidFill>
                <a:latin typeface="Georgia"/>
              </a:rPr>
              <a:t>Annual Program Partnership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8412480" y="3584448"/>
            <a:ext cx="310896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1">
                <a:solidFill>
                  <a:srgbClr val="CCC4AE"/>
                </a:solidFill>
                <a:latin typeface="Calibri"/>
              </a:rPr>
              <a:t>Retreat + 2 dinners + 1 member event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548640" y="5532120"/>
            <a:ext cx="11155680" cy="777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1">
                <a:solidFill>
                  <a:srgbClr val="778A88"/>
                </a:solidFill>
                <a:latin typeface="Calibri"/>
              </a:rPr>
              <a:t>All fees include full creative concept, decor, production management, and on-site direction.
Travel, F&amp;B, venue rental, and partner accommodations quoted separately.</a:t>
            </a:r>
          </a:p>
        </p:txBody>
      </p:sp>
    </p:spTree>
  </p:cSld>
  <p:clrMapOvr>
    <a:masterClrMapping/>
  </p:clrMapOvr>
</p:sld>
</file>

<file path=ppt/slides/slide7.xml><?xml version="1.0" encoding="utf-8"?>
<ns0:sld xmlns:ns0="http://schemas.openxmlformats.org/presentationml/2006/main" xmlns:ns1="http://schemas.openxmlformats.org/drawingml/2006/main" xmlns:ns2="http://schemas.openxmlformats.org/officeDocument/2006/relationships">
  <ns0:cSld>
    <ns0:bg>
      <ns0:bgPr>
        <ns1:solidFill>
          <ns1:srgbClr val="081E22"/>
        </ns1:solidFill>
        <ns1:effectLst/>
      </ns0:bgPr>
    </ns0:bg>
    <ns0:spTree>
      <ns0:nvGrpSpPr>
        <ns0:cNvPr id="1" name=""/>
        <ns0:cNvGrpSpPr/>
        <ns0:nvPr/>
      </ns0:nvGrpSpPr>
      <ns0:grpSpPr/>
      <ns0:pic>
        <ns0:nvPicPr>
          <ns0:cNvPr id="2" name="Picture 1" descr="cover_cliffside_terrace.jpg"/>
          <ns0:cNvPicPr>
            <ns1:picLocks noChangeAspect="1"/>
          </ns0:cNvPicPr>
          <ns0:nvPr/>
        </ns0:nvPicPr>
        <ns0:blipFill>
          <ns1:blip ns2:embed="rId2"/>
          <ns1:stretch>
            <ns1:fillRect/>
          </ns1:stretch>
        </ns0:blipFill>
        <ns0:spPr>
          <ns1:xfrm>
            <ns1:off x="0" y="0"/>
            <ns1:ext cx="12188952" cy="6858000"/>
          </ns1:xfrm>
          <ns1:prstGeom prst="rect">
            <ns1:avLst/>
          </ns1:prstGeom>
        </ns0:spPr>
      </ns0:pic>
      <ns0:sp>
        <ns0:nvSpPr>
          <ns0:cNvPr id="3" name="Rectangle 2"/>
          <ns0:cNvSpPr/>
          <ns0:nvPr/>
        </ns0:nvSpPr>
        <ns0:spPr>
          <ns1:xfrm>
            <ns1:off x="0" y="0"/>
            <ns1:ext cx="12188952" cy="6858000"/>
          </ns1:xfrm>
          <ns1:prstGeom prst="rect">
            <ns1:avLst/>
          </ns1:prstGeom>
          <ns1:solidFill>
            <ns1:srgbClr val="081E22">
              <ns1:alpha val="80000"/>
            </ns1:srgbClr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4" name="Rectangle 3"/>
          <ns0:cNvSpPr/>
          <ns0:nvPr/>
        </ns0:nvSpPr>
        <ns0:spPr>
          <ns1:xfrm>
            <ns1:off x="0" y="6807200"/>
            <ns1:ext cx="12188952" cy="50800"/>
          </ns1:xfrm>
          <ns1:prstGeom prst="rect">
            <ns1:avLst/>
          </ns1:prstGeom>
          <ns1:solidFill>
            <ns1:srgbClr val="2E8B8F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5" name="TextBox 4"/>
          <ns0:cNvSpPr txBox="1"/>
          <ns0:nvPr/>
        </ns0:nvSpPr>
        <ns0:spPr>
          <ns1:xfrm>
            <ns1:off x="640080" y="1188720"/>
            <ns1:ext cx="10881360" cy="201168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ctr"/>
            <ns1:r>
              <ns1:rPr sz="4400" b="1" i="0">
                <ns1:solidFill>
                  <ns1:srgbClr val="F2EBD8"/>
                </ns1:solidFill>
                <ns1:latin typeface="Georgia"/>
              </ns1:rPr>
              <ns1:t>Let's Design Your
Most Important Moments</ns1:t>
            </ns1:r>
          </ns1:p>
        </ns0:txBody>
      </ns0:sp>
      <ns0:sp>
        <ns0:nvSpPr>
          <ns0:cNvPr id="6" name="Rectangle 5"/>
          <ns0:cNvSpPr/>
          <ns0:nvPr/>
        </ns0:nvSpPr>
        <ns0:spPr>
          <ns1:xfrm>
            <ns1:off x="4846320" y="3383280"/>
            <ns1:ext cx="2468880" cy="19050"/>
          </ns1:xfrm>
          <ns1:prstGeom prst="rect">
            <ns1:avLst/>
          </ns1:prstGeom>
          <ns1:solidFill>
            <ns1:srgbClr val="2E8B8F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7" name="TextBox 6"/>
          <ns0:cNvSpPr txBox="1"/>
          <ns0:nvPr/>
        </ns0:nvSpPr>
        <ns0:spPr>
          <ns1:xfrm>
            <ns1:off x="640080" y="3611880"/>
            <ns1:ext cx="10881360" cy="50292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ctr"/>
            <ns1:r>
              <ns1:rPr sz="1600" b="0" i="1">
                <ns1:solidFill>
                  <ns1:srgbClr val="F2EBD8"/>
                </ns1:solidFill>
                <ns1:latin typeface="Calibri"/>
              </ns1:rPr>
              <ns1:t>[Prospect_Company_A3] represents the world's best properties. Your events should feel like it.</ns1:t>
            </ns1:r>
          </ns1:p>
        </ns0:txBody>
      </ns0:sp>
      <ns0:sp>
        <ns0:nvSpPr>
          <ns0:cNvPr id="8" name="TextBox 7"/>
          <ns0:cNvSpPr txBox="1"/>
          <ns0:nvPr/>
        </ns0:nvSpPr>
        <ns0:spPr>
          <ns1:xfrm>
            <ns1:off x="640080" y="4206240"/>
            <ns1:ext cx="10881360" cy="45720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ctr"/>
            <ns1:r>
              <ns1:rPr sz="1500" b="0" i="0">
                <ns1:solidFill>
                  <ns1:srgbClr val="CCC4AE"/>
                </ns1:solidFill>
                <ns1:latin typeface="Calibri"/>
              </ns1:rPr>
              <ns1:t>We'd love to share our portfolio in person — and begin designing your 2026 retreat.</ns1:t>
            </ns1:r>
          </ns1:p>
        </ns0:txBody>
      </ns0:sp>
      <ns0:sp>
        <ns0:nvSpPr>
          <ns0:cNvPr id="9" name="TextBox 8"/>
          <ns0:cNvSpPr txBox="1"/>
          <ns0:nvPr/>
        </ns0:nvSpPr>
        <ns0:spPr>
          <ns1:xfrm>
            <ns1:off x="640080" y="5669280"/>
            <ns1:ext cx="10881360" cy="36576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ctr"/>
            <ns1:r>
              <ns1:rPr sz="1300" b="0" i="0">
                <ns1:solidFill>
                  <ns1:srgbClr val="778A88"/>
                </ns1:solidFill>
                <ns1:latin typeface="Calibri"/>
              </ns1:rPr>
              <ns1:t>[Provider_Company_J]  ·  San Francisco  ·  hello@[Provider_Company_J][Provider_Company_J].com</ns1:t>
            </ns1:r>
          </ns1:p>
        </ns0:txBody>
      </ns0:sp>
    </ns0:spTree>
  </ns0:cSld>
  <ns0:clrMapOvr>
    <ns1:masterClrMapping/>
  </ns0:clrMapOvr>
</ns0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