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22016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_rooftop_gala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22016">
              <ns1:alpha val="5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63500" cy="6858000"/>
          </ns1:xfrm>
          <ns1:prstGeom prst="rect">
            <ns1:avLst/>
          </ns1:prstGeom>
          <ns1:solidFill>
            <ns1:srgbClr val="C5A35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46304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C5A35A"/>
                </ns1:solidFill>
                <ns1:latin typeface="Calibri"/>
              </ns1:rPr>
              <ns1:t>[Provider_Company_J]  ×  BACKAL [Prospect_Company_A2] GROUP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2011680"/>
            <ns1:ext cx="109728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5200" b="1" i="0">
                <ns1:solidFill>
                  <ns1:srgbClr val="F5EDD8"/>
                </ns1:solidFill>
                <ns1:latin typeface="Georgia"/>
              </ns1:rPr>
              <ns1:t>The Art of
Making People Feel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4160520"/>
            <ns1:ext cx="10972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0" i="1">
                <ns1:solidFill>
                  <ns1:srgbClr val="F5EDD8"/>
                </ns1:solidFill>
                <ns1:latin typeface="Calibri"/>
              </ns1:rPr>
              <ns1:t>A Design Partnership for New York's Most Ambitious [Prospect_Company_A2] Moments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4846320" y="4754880"/>
            <ns1:ext cx="2468880" cy="19050"/>
          </ns1:xfrm>
          <ns1:prstGeom prst="rect">
            <ns1:avLst/>
          </ns1:prstGeom>
          <ns1:solidFill>
            <ns1:srgbClr val="C5A35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489204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CCC2A8"/>
                </ns1:solidFill>
                <ns1:latin typeface="Calibri"/>
              </ns1:rPr>
              <ns1:t>2026 – 2027 Season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626364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000" b="0" i="0">
                <ns1:solidFill>
                  <ns1:srgbClr val="888070"/>
                </ns1:solidFill>
                <ns1:latin typeface="Calibri"/>
              </ns1:rPr>
              <ns1:t>[Provider_Company_J][Provider_Company_J].com  ·  hello@[Provider_Company_J][Provider_Company_J].com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22016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nyc_venue_opening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7982712" y="0"/>
            <ns1:ext cx="420624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7982712" y="0"/>
            <ns1:ext cx="4206240" cy="6858000"/>
          </ns1:xfrm>
          <ns1:prstGeom prst="rect">
            <ns1:avLst/>
          </ns1:prstGeom>
          <ns1:solidFill>
            <ns1:srgbClr val="122016">
              <ns1:alpha val="2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7525512" y="0"/>
            <ns1:ext cx="457200" cy="6858000"/>
          </ns1:xfrm>
          <ns1:prstGeom prst="rect">
            <ns1:avLst/>
          </ns1:prstGeom>
          <ns1:solidFill>
            <ns1:srgbClr val="122016">
              <ns1:alpha val="7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822960"/>
            <ns1:ext cx="7708392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5A35A"/>
                </ns1:solidFill>
                <ns1:latin typeface="Calibri"/>
              </ns1:rPr>
              <ns1:t>PARTNERSHIP OVERVIEW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1207008"/>
            <ns1:ext cx="3200400" cy="19050"/>
          </ns1:xfrm>
          <ns1:prstGeom prst="rect">
            <ns1:avLst/>
          </ns1:prstGeom>
          <ns1:solidFill>
            <ns1:srgbClr val="C5A35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371600"/>
            <ns1:ext cx="7708392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600" b="1" i="0">
                <ns1:solidFill>
                  <ns1:srgbClr val="F5EDD8"/>
                </ns1:solidFill>
                <ns1:latin typeface="Georgia"/>
              </ns1:rPr>
              <ns1:t>New York's Stage,
Redesigned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3200400"/>
            <ns1:ext cx="7434072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EDD8"/>
                </ns1:solidFill>
                <ns1:latin typeface="Calibri"/>
              </ns1:rPr>
              <ns1:t>—  Backal [Prospect_Company_A2] Group commands some of New York's most sought-after event venues.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3858768"/>
            <ns1:ext cx="7434072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EDD8"/>
                </ns1:solidFill>
                <ns1:latin typeface="Calibri"/>
              </ns1:rPr>
              <ns1:t>—  [Provider_Company_J] brings the design language that transforms a beautiful space into a memory.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517136"/>
            <ns1:ext cx="7434072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5EDD8"/>
                </ns1:solidFill>
                <ns1:latin typeface="Calibri"/>
              </ns1:rPr>
              <ns1:t>—  Together, we propose a new tier of corporate event experience — one that commands premium fees.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6263640"/>
            <ns1:ext cx="27432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5A35A"/>
                </ns1:solidFill>
                <ns1:latin typeface="Calibri"/>
              </ns1:rPr>
              <ns1:t>[Provider_Company_J]</ns1:t>
            </ns1:r>
          </ns1:p>
        </ns0:txBody>
      </ns0:sp>
    </ns0:spTree>
  </ns0:cSld>
  <ns0:clrMapOvr>
    <ns1:masterClrMapping/>
  </ns0:clrMapOvr>
</ns0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20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pella_gala_conce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4114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122016">
              <a:alpha val="1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0800"/>
          </a:xfrm>
          <a:prstGeom prst="rect">
            <a:avLst/>
          </a:prstGeom>
          <a:solidFill>
            <a:srgbClr val="C5A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7432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5A35A"/>
                </a:solidFill>
                <a:latin typeface="Calibri"/>
              </a:rPr>
              <a:t>CONCEPT I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640080"/>
            <a:ext cx="2743200" cy="19050"/>
          </a:xfrm>
          <a:prstGeom prst="rect">
            <a:avLst/>
          </a:prstGeom>
          <a:solidFill>
            <a:srgbClr val="C5A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777240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Georgia"/>
              </a:rPr>
              <a:t>The Executive Gala
— Apella Transformed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977639"/>
            <a:ext cx="12188952" cy="2880360"/>
          </a:xfrm>
          <a:prstGeom prst="rect">
            <a:avLst/>
          </a:prstGeom>
          <a:solidFill>
            <a:srgbClr val="1220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114800"/>
            <a:ext cx="11155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5EDD8"/>
                </a:solidFill>
                <a:latin typeface="Calibri"/>
              </a:rPr>
              <a:t>—  Apella is a world-class venue waiting for a world-class creative partner.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608576"/>
            <a:ext cx="11155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5EDD8"/>
                </a:solidFill>
                <a:latin typeface="Calibri"/>
              </a:rPr>
              <a:t>—  Proposed annual corporate gala for law firms, financial institutions, and tech companies.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5102352"/>
            <a:ext cx="11155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5EDD8"/>
                </a:solidFill>
                <a:latin typeface="Calibri"/>
              </a:rPr>
              <a:t>—  Concept: 'The Gilded Archive' — library-meets-gallery with draped rooms and champagne alcoves.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596128"/>
            <a:ext cx="111556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5EDD8"/>
                </a:solidFill>
                <a:latin typeface="Calibri"/>
              </a:rPr>
              <a:t>—  Capacity: 200–400 guests. East River backdrop. AV/staging fully managed.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473952"/>
            <a:ext cx="7315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999080"/>
                </a:solidFill>
                <a:latin typeface="Calibri"/>
              </a:rPr>
              <a:t>Apella by Alexandria, 450 E 29th Street, New York</a:t>
            </a:r>
          </a:p>
        </p:txBody>
      </p:sp>
    </p:spTree>
  </p:cSld>
  <p:clrMapOvr>
    <a:masterClrMapping/>
  </p:clrMapOvr>
</p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22016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riverpark_members_dinn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8165592" y="0"/>
            <ns1:ext cx="402336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8165592" y="0"/>
            <ns1:ext cx="4023360" cy="6858000"/>
          </ns1:xfrm>
          <ns1:prstGeom prst="rect">
            <ns1:avLst/>
          </ns1:prstGeom>
          <ns1:solidFill>
            <ns1:srgbClr val="122016">
              <ns1:alpha val="1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7708392" y="0"/>
            <ns1:ext cx="457200" cy="6858000"/>
          </ns1:xfrm>
          <ns1:prstGeom prst="rect">
            <ns1:avLst/>
          </ns1:prstGeom>
          <ns1:solidFill>
            <ns1:srgbClr val="122016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822960"/>
            <ns1:ext cx="7708392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5A35A"/>
                </ns1:solidFill>
                <ns1:latin typeface="Calibri"/>
              </ns1:rPr>
              <ns1:t>CONCEPT II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1207008"/>
            <ns1:ext cx="3200400" cy="19050"/>
          </ns1:xfrm>
          <ns1:prstGeom prst="rect">
            <ns1:avLst/>
          </ns1:prstGeom>
          <ns1:solidFill>
            <ns1:srgbClr val="C5A35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371600"/>
            <ns1:ext cx="7434072" cy="1645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5EDD8"/>
                </ns1:solidFill>
                <ns1:latin typeface="Georgia"/>
              </ns1:rPr>
              <ns1:t>The Members' Dinner
— Riverpark Private Format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3154680"/>
            <ns1:ext cx="7434072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1">
                <ns1:solidFill>
                  <ns1:srgbClr val="C5A35A"/>
                </ns1:solidFill>
                <ns1:latin typeface="Calibri"/>
              </ns1:rPr>
              <ns1:t>[Prospect_Company_A]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3657600"/>
            <ns1:ext cx="7525512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5EDD8"/>
                </ns1:solidFill>
                <ns1:latin typeface="Calibri"/>
              </ns1:rPr>
              <ns1:t>↳  Riverpark's terrace and dining room become a private members' club for the evening.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206240"/>
            <ns1:ext cx="7525512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5EDD8"/>
                </ns1:solidFill>
                <ns1:latin typeface="Calibri"/>
              </ns1:rPr>
              <ns1:t>↳  Curated for 40–80 guests: C-suite entertaining, board dinners, and client appreciation.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4754880"/>
            <ns1:ext cx="7525512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5EDD8"/>
                </ns1:solidFill>
                <ns1:latin typeface="Calibri"/>
              </ns1:rPr>
              <ns1:t>↳  Botanical abundance, candlelight, estate-grown menu, hand-pressed floral keepsakes.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5303520"/>
            <ns1:ext cx="7525512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5EDD8"/>
                </ns1:solidFill>
                <ns1:latin typeface="Calibri"/>
              </ns1:rPr>
              <ns1:t>↳  Each guest leaves with a memory — and a standing request for next year's invitation.</ns1:t>
            </ns1:r>
          </ns1:p>
        </ns0:txBody>
      </ns0:sp>
    </ns0:spTree>
  </ns0:cSld>
  <ns0:clrMapOvr>
    <ns1:masterClrMapping/>
  </ns0:clrMapOvr>
</ns0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20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5A35A"/>
                </a:solidFill>
                <a:latin typeface="Calibri"/>
              </a:rPr>
              <a:t>VENUE PLANNING  ·  FLOOR PLAN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640080"/>
            <a:ext cx="11091672" cy="19050"/>
          </a:xfrm>
          <a:prstGeom prst="rect">
            <a:avLst/>
          </a:prstGeom>
          <a:solidFill>
            <a:srgbClr val="C5A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5EDD8"/>
                </a:solidFill>
                <a:latin typeface="Georgia"/>
              </a:rPr>
              <a:t>Apella by Alexandria — Event Flow</a:t>
            </a:r>
          </a:p>
        </p:txBody>
      </p:sp>
      <p:pic>
        <p:nvPicPr>
          <p:cNvPr id="5" name="Picture 4" descr="apella_floor_pl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63040"/>
            <a:ext cx="11274552" cy="39319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532120"/>
            <a:ext cx="12188952" cy="1325880"/>
          </a:xfrm>
          <a:prstGeom prst="rect">
            <a:avLst/>
          </a:prstGeom>
          <a:solidFill>
            <a:srgbClr val="1220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5577840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BBB4A8"/>
                </a:solidFill>
                <a:latin typeface="Calibri"/>
              </a:rPr>
              <a:t>Apella by Alexandria  ·  450 E 29th Street, New York, NY  ·  18,000 sq ft  ·  East River views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907024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BBB4A8"/>
                </a:solidFill>
                <a:latin typeface="Calibri"/>
              </a:rPr>
              <a:t>Zone A: Cocktail gallery &amp; bar  ·  Zone B: Seated dinner (200–400)  ·  Zone C: Terrace dessert reception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236208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888070"/>
                </a:solidFill>
                <a:latin typeface="Calibri"/>
              </a:rPr>
              <a:t>Conceptual layout — venue floor plan subject to confirmation with Alexandria sales team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20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5A35A"/>
                </a:solidFill>
                <a:latin typeface="Calibri"/>
              </a:rPr>
              <a:t>INVESTMENT &amp; PARTNERSHIP SCOPE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22960"/>
            <a:ext cx="11091672" cy="19050"/>
          </a:xfrm>
          <a:prstGeom prst="rect">
            <a:avLst/>
          </a:prstGeom>
          <a:solidFill>
            <a:srgbClr val="C5A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96012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5EDD8"/>
                </a:solidFill>
                <a:latin typeface="Georgia"/>
              </a:rPr>
              <a:t>Three Ways to Begin.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286000"/>
            <a:ext cx="3474720" cy="2926080"/>
          </a:xfrm>
          <a:prstGeom prst="rect">
            <a:avLst/>
          </a:prstGeom>
          <a:solidFill>
            <a:srgbClr val="1F3022"/>
          </a:solidFill>
          <a:ln w="9525">
            <a:solidFill>
              <a:srgbClr val="C5A3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42316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5A35A"/>
                </a:solidFill>
                <a:latin typeface="Georgia"/>
              </a:rPr>
              <a:t>$165,000+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01752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EDD8"/>
                </a:solidFill>
                <a:latin typeface="Georgia"/>
              </a:rPr>
              <a:t>Executive Gala — Apella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493008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2A8"/>
                </a:solidFill>
                <a:latin typeface="Calibri"/>
              </a:rPr>
              <a:t>200–400 guests  ·  full production design</a:t>
            </a:r>
          </a:p>
        </p:txBody>
      </p:sp>
      <p:sp>
        <p:nvSpPr>
          <p:cNvPr id="9" name="Rectangle 8"/>
          <p:cNvSpPr/>
          <p:nvPr/>
        </p:nvSpPr>
        <p:spPr>
          <a:xfrm>
            <a:off x="4389120" y="2286000"/>
            <a:ext cx="3474720" cy="2926080"/>
          </a:xfrm>
          <a:prstGeom prst="rect">
            <a:avLst/>
          </a:prstGeom>
          <a:solidFill>
            <a:srgbClr val="1F3022"/>
          </a:solidFill>
          <a:ln w="9525">
            <a:solidFill>
              <a:srgbClr val="C5A3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242316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5A35A"/>
                </a:solidFill>
                <a:latin typeface="Georgia"/>
              </a:rPr>
              <a:t>$38,000+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01752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EDD8"/>
                </a:solidFill>
                <a:latin typeface="Georgia"/>
              </a:rPr>
              <a:t>Members' Dinner — Riverpark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493008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2A8"/>
                </a:solidFill>
                <a:latin typeface="Calibri"/>
              </a:rPr>
              <a:t>40–80 guests  ·  per event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0" y="2286000"/>
            <a:ext cx="3474720" cy="2926080"/>
          </a:xfrm>
          <a:prstGeom prst="rect">
            <a:avLst/>
          </a:prstGeom>
          <a:solidFill>
            <a:srgbClr val="1F3022"/>
          </a:solidFill>
          <a:ln w="9525">
            <a:solidFill>
              <a:srgbClr val="C5A3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0" y="242316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5A35A"/>
                </a:solidFill>
                <a:latin typeface="Georgia"/>
              </a:rPr>
              <a:t>$320,000+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301752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5EDD8"/>
                </a:solidFill>
                <a:latin typeface="Georgia"/>
              </a:rPr>
              <a:t>Annual Design Partnership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493008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2A8"/>
                </a:solidFill>
                <a:latin typeface="Calibri"/>
              </a:rPr>
              <a:t>4 signature events per year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486400"/>
            <a:ext cx="11155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888070"/>
                </a:solidFill>
                <a:latin typeface="Calibri"/>
              </a:rPr>
              <a:t>All fees include full creative concept, decor, production management, and on-site direction.
Venue rental, F&amp;B, staffing, and lighting quoted per event scope.</a:t>
            </a:r>
          </a:p>
        </p:txBody>
      </p:sp>
    </p:spTree>
  </p:cSld>
  <p:clrMapOvr>
    <a:masterClrMapping/>
  </p:clrMapOvr>
</p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122016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_rooftop_gala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22016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63500" cy="6858000"/>
          </ns1:xfrm>
          <ns1:prstGeom prst="rect">
            <ns1:avLst/>
          </ns1:prstGeom>
          <ns1:solidFill>
            <ns1:srgbClr val="C5A35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640080" y="1188720"/>
            <ns1:ext cx="105156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800" b="1" i="0">
                <ns1:solidFill>
                  <ns1:srgbClr val="F5EDD8"/>
                </ns1:solidFill>
                <ns1:latin typeface="Georgia"/>
              </ns1:rPr>
              <ns1:t>Begin the
Conversation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846320" y="3383280"/>
            <ns1:ext cx="2468880" cy="19050"/>
          </ns1:xfrm>
          <ns1:prstGeom prst="rect">
            <ns1:avLst/>
          </ns1:prstGeom>
          <ns1:solidFill>
            <ns1:srgbClr val="C5A35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40080" y="3566160"/>
            <ns1:ext cx="10515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1">
                <ns1:solidFill>
                  <ns1:srgbClr val="F5EDD8"/>
                </ns1:solidFill>
                <ns1:latin typeface="Calibri"/>
              </ns1:rPr>
              <ns1:t>Every great event begins with a single creative conversation.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4160520"/>
            <ns1:ext cx="10515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CC2A8"/>
                </ns1:solidFill>
                <ns1:latin typeface="Calibri"/>
              </ns1:rPr>
              <ns1:t>We'd love to walk Apella with you and share what we see.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5669280"/>
            <ns1:ext cx="105156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999080"/>
                </ns1:solidFill>
                <ns1:latin typeface="Calibri"/>
              </ns1:rPr>
              <ns1:t>[Provider_Company_J]  ·  San Francisco &amp; New York  ·  hello@[Provider_Company_J][Provider_Company_J].com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