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0" y="3200400"/>
            <ns1:ext cx="12188952" cy="36576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548640" y="3291840"/>
            <ns1:ext cx="2743200" cy="36576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3474720"/>
            <ns1:ext cx="1005840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Garamond"/>
              </ns1:rPr>
              <ns1:t>Elevating [Prospect_Company_A1] Experiences at Every Scale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443484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0" i="0">
                <ns1:solidFill>
                  <ns1:srgbClr val="C8A96E"/>
                </ns1:solidFill>
                <ns1:latin typeface="Calibri"/>
              </ns1:rPr>
              <ns1:t>[Provider_Company_I] × [Prospect_Company_A1] Events  |  Production Partnership Proposal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48640" y="4983480"/>
            <ns1:ext cx="73152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Proposed: Q4 2026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C8A96E"/>
                </ns1:solidFill>
                <ns1:latin typeface="Calibri"/>
              </ns1:rPr>
              <ns1:t>1/7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4142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37160" cy="68580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365760" y="109728"/>
            <ns1:ext cx="914400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 i="0">
                <ns1:solidFill>
                  <ns1:srgbClr val="FFFFFF"/>
                </ns1:solidFill>
                <ns1:latin typeface="Garamond"/>
              </ns1:rPr>
              <ns1:t>[Prospect_Company_A]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C8A96E"/>
                </ns1:solidFill>
                <ns1:latin typeface="Calibri"/>
              </ns1:rPr>
              <ns1:t>2/7</ns1:t>
            </ns1:r>
          </ns1:p>
        </ns0:txBody>
      </ns0:sp>
      <ns0:pic>
        <ns0:nvPicPr>
          <ns0:cNvPr id="7" name="Picture 6" descr="vip_loung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6400800" y="822960"/>
            <ns1:ext cx="5486400" cy="5029200"/>
          </ns1:xfrm>
          <ns1:prstGeom prst="rect">
            <ns1:avLst/>
          </ns1:prstGeom>
        </ns0:spPr>
      </ns0:pic>
      <ns0:sp>
        <ns0:nvSpPr>
          <ns0:cNvPr id="8" name="Rectangle 7"/>
          <ns0:cNvSpPr/>
          <ns0:nvPr/>
        </ns0:nvSpPr>
        <ns0:spPr>
          <ns1:xfrm>
            <ns1:off x="6400800" y="822960"/>
            <ns1:ext cx="5486400" cy="36576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6400800" y="5815584"/>
            <ns1:ext cx="5486400" cy="36576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960120"/>
            <ns1:ext cx="566928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1">
                <ns1:solidFill>
                  <ns1:srgbClr val="C8A96E"/>
                </ns1:solidFill>
                <ns1:latin typeface="Garamond"/>
              </ns1:rPr>
              <ns1:t>What we each bring to the table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57200" y="1508760"/>
            <ns1:ext cx="1371600" cy="64008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57200" y="1508760"/>
            <ns1:ext cx="73152" cy="64008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594360" y="1618488"/>
            <ns1:ext cx="11887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1" i="0">
                <ns1:solidFill>
                  <ns1:srgbClr val="C8A96E"/>
                </ns1:solidFill>
                <ns1:latin typeface="Calibri"/>
              </ns1:rPr>
              <ns1:t>[Prospect_Company_A1]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1965960" y="1554480"/>
            <ns1:ext cx="42976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30,000+ guests/year • 23 years of excellence • Clients include KPMG, Samsung, Barclays, HSBC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2468880"/>
            <ns1:ext cx="1371600" cy="64008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57200" y="2468880"/>
            <ns1:ext cx="73152" cy="64008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594360" y="2578608"/>
            <ns1:ext cx="11887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1" i="0">
                <ns1:solidFill>
                  <ns1:srgbClr val="C8A96E"/>
                </ns1:solidFill>
                <ns1:latin typeface="Calibri"/>
              </ns1:rPr>
              <ns1:t>[Provider_Company_I]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1965960" y="2514600"/>
            <ns1:ext cx="42976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450+ events globally • Exhibition &amp; conference production at scale • Hybrid event infrastructure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3429000"/>
            <ns1:ext cx="1371600" cy="64008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Rectangle 19"/>
          <ns0:cNvSpPr/>
          <ns0:nvPr/>
        </ns0:nvSpPr>
        <ns0:spPr>
          <ns1:xfrm>
            <ns1:off x="457200" y="3429000"/>
            <ns1:ext cx="73152" cy="64008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594360" y="3538728"/>
            <ns1:ext cx="11887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200" b="1" i="0">
                <ns1:solidFill>
                  <ns1:srgbClr val="C8A96E"/>
                </ns1:solidFill>
                <ns1:latin typeface="Calibri"/>
              </ns1:rPr>
              <ns1:t>Combined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1965960" y="3474720"/>
            <ns1:ext cx="429768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World-class hospitality experiences powered by world-class event production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457200" y="5029200"/>
            <ns1:ext cx="5669280" cy="86868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457200" y="5029200"/>
            <ns1:ext cx="73152" cy="86868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640080" y="5138928"/>
            <ns1:ext cx="530352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From Royal Ascot hospitality suites to global conference stages — together, the full event experience.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4142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37160" cy="68580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365760" y="109728"/>
            <ns1:ext cx="914400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 i="0">
                <ns1:solidFill>
                  <ns1:srgbClr val="FFFFFF"/>
                </ns1:solidFill>
                <ns1:latin typeface="Garamond"/>
              </ns1:rPr>
              <ns1:t>Venue Planning &amp; Event Flow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C8A96E"/>
                </ns1:solidFill>
                <ns1:latin typeface="Calibri"/>
              </ns1:rPr>
              <ns1:t>3/7</ns1:t>
            </ns1:r>
          </ns1:p>
        </ns0:txBody>
      </ns0:sp>
      <ns0:pic>
        <ns0:nvPicPr>
          <ns0:cNvPr id="7" name="Picture 6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822960"/>
            <ns1:ext cx="7132320" cy="5029200"/>
          </ns1:xfrm>
          <ns1:prstGeom prst="rect">
            <ns1:avLst/>
          </ns1:prstGeom>
        </ns0:spPr>
      </ns0:pic>
      <ns0:sp>
        <ns0:nvSpPr>
          <ns0:cNvPr id="8" name="Rectangle 7"/>
          <ns0:cNvSpPr/>
          <ns0:nvPr/>
        </ns0:nvSpPr>
        <ns0:spPr>
          <ns1:xfrm>
            <ns1:off x="365760" y="822960"/>
            <ns1:ext cx="7132320" cy="36576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365760" y="5897880"/>
            <ns1:ext cx="713232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CCCCDD"/>
                </ns1:solidFill>
                <ns1:latin typeface="Calibri"/>
              </ns1:rPr>
              <ns1:t>Conceptual layout; final venue floor plan to be confirmed with client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7772400" y="1005840"/>
            <ns1:ext cx="4114800" cy="132588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7772400" y="1005840"/>
            <ns1:ext cx="73152" cy="132588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973568" y="1143000"/>
            <ns1:ext cx="3749039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Garamond"/>
              </ns1:rPr>
              <ns1:t>Venue Transformation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973568" y="1536192"/>
            <ns1:ext cx="3749039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Bespoke set design for [Prospect_Company_A1] dinners, conference breakouts, and awards nights — from arrival to close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7772400" y="2514600"/>
            <ns1:ext cx="4114800" cy="132588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7772400" y="2514600"/>
            <ns1:ext cx="73152" cy="132588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973568" y="2651760"/>
            <ns1:ext cx="3749039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Garamond"/>
              </ns1:rPr>
              <ns1:t>Registration Flow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973568" y="3044952"/>
            <ns1:ext cx="3749039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Branded arrivals experience: digital check-in, welcome packs, and guest journey mapping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7772400" y="4023360"/>
            <ns1:ext cx="4114800" cy="132588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7772400" y="4023360"/>
            <ns1:ext cx="73152" cy="132588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7973568" y="4160520"/>
            <ns1:ext cx="3749039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Garamond"/>
              </ns1:rPr>
              <ns1:t>Production Access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973568" y="4553712"/>
            <ns1:ext cx="3749039" cy="685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Coordination of load-in, backstage logistics, AV crew, and lighting rigs with venue management</ns1:t>
            </ns1:r>
          </ns1:p>
        </ns0:txBody>
      </ns0:sp>
    </ns0:spTree>
  </ns0:cSld>
  <ns0:clrMapOvr>
    <ns1:masterClrMapping/>
  </ns0:clrMapOvr>
</ns0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stage_desig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4114800"/>
            <a:ext cx="12188952" cy="36576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6858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109728"/>
            <a:ext cx="9144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Garamond"/>
              </a:rPr>
              <a:t>Stage Design &amp; Production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0" y="649224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8A96E"/>
                </a:solidFill>
                <a:latin typeface="Calibri"/>
              </a:rPr>
              <a:t>4/7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4251960"/>
            <a:ext cx="3566160" cy="224028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" y="4251960"/>
            <a:ext cx="3566160" cy="4572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30352" y="4434840"/>
            <a:ext cx="32461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aramond"/>
              </a:rPr>
              <a:t>Broadcast-Quality Builds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52" y="4873752"/>
            <a:ext cx="3246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DD"/>
                </a:solidFill>
                <a:latin typeface="Calibri"/>
              </a:rPr>
              <a:t>Award-ceremony and conference stages with LED backdrop systems, scenic design, and full lighting rigs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4251960"/>
            <a:ext cx="3566160" cy="224028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206240" y="4251960"/>
            <a:ext cx="3566160" cy="4572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370832" y="4434840"/>
            <a:ext cx="32461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aramond"/>
              </a:rPr>
              <a:t>Immersive LED Backdrops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70832" y="4873752"/>
            <a:ext cx="3246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DD"/>
                </a:solidFill>
                <a:latin typeface="Calibri"/>
              </a:rPr>
              <a:t>Custom motion-graphic content, live brand messaging, and real-time show control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46720" y="4251960"/>
            <a:ext cx="3566160" cy="224028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46720" y="4251960"/>
            <a:ext cx="3566160" cy="4572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11312" y="4434840"/>
            <a:ext cx="32461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Garamond"/>
              </a:rPr>
              <a:t>Full AV Production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11312" y="4873752"/>
            <a:ext cx="3246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CCCCDD"/>
                </a:solidFill>
                <a:latin typeface="Calibri"/>
              </a:rPr>
              <a:t>Lighting, sound, streaming, camera direction, and dedicated on-site crew for every show</a:t>
            </a:r>
          </a:p>
        </p:txBody>
      </p:sp>
    </p:spTree>
  </p:cSld>
  <p:clrMapOvr>
    <a:masterClrMapping/>
  </p:clrMapOvr>
</p:sld>
</file>

<file path=ppt/slides/slide5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4142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37160" cy="68580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365760" y="109728"/>
            <ns1:ext cx="9144000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 i="0">
                <ns1:solidFill>
                  <ns1:srgbClr val="FFFFFF"/>
                </ns1:solidFill>
                <ns1:latin typeface="Garamond"/>
              </ns1:rPr>
              <ns1:t>Hybrid &amp; Scalable Event Packaging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0">
                <ns1:solidFill>
                  <ns1:srgbClr val="C8A96E"/>
                </ns1:solidFill>
                <ns1:latin typeface="Calibri"/>
              </ns1:rPr>
              <ns1:t>5/7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822960"/>
            <ns1:ext cx="112471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0" i="1">
                <ns1:solidFill>
                  <ns1:srgbClr val="C8A96E"/>
                </ns1:solidFill>
                <ns1:latin typeface="Garamond"/>
              </ns1:rPr>
              <ns1:t>Reach every guest — whether they are in the room or watching from anywhere in the world.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457200" y="1508760"/>
            <ns1:ext cx="5577840" cy="210312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457200" y="1508760"/>
            <ns1:ext cx="73152" cy="210312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58368" y="1691640"/>
            <ns1:ext cx="52120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Garamond"/>
              </ns1:rPr>
              <ns1:t>Live Broadcast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58368" y="2167128"/>
            <ns1:ext cx="521208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[Prospect_Company_A1] dinners, awards nights, and conferences broadcast live to remote participants via professional streaming infrastructure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6355080" y="1508760"/>
            <ns1:ext cx="5577840" cy="210312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Rectangle 12"/>
          <ns0:cNvSpPr/>
          <ns0:nvPr/>
        </ns0:nvSpPr>
        <ns0:spPr>
          <ns1:xfrm>
            <ns1:off x="6355080" y="1508760"/>
            <ns1:ext cx="73152" cy="210312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6556248" y="1691640"/>
            <ns1:ext cx="52120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Garamond"/>
              </ns1:rPr>
              <ns1:t>On-Demand Packaging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556248" y="2167128"/>
            <ns1:ext cx="521208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Every session recorded, edited, and distributed as premium on-demand content for post-event engagement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57200" y="3931920"/>
            <ns1:ext cx="5577840" cy="210312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Rectangle 16"/>
          <ns0:cNvSpPr/>
          <ns0:nvPr/>
        </ns0:nvSpPr>
        <ns0:spPr>
          <ns1:xfrm>
            <ns1:off x="457200" y="3931920"/>
            <ns1:ext cx="73152" cy="210312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58368" y="4114800"/>
            <ns1:ext cx="52120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Garamond"/>
              </ns1:rPr>
              <ns1:t>Interactive Remote Experience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58368" y="4590288"/>
            <ns1:ext cx="521208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Live polling, audience Q&amp;A, and digital networking tools connecting in-room and remote guests seamlessly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6355080" y="3931920"/>
            <ns1:ext cx="5577840" cy="210312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Rectangle 20"/>
          <ns0:cNvSpPr/>
          <ns0:nvPr/>
        </ns0:nvSpPr>
        <ns0:spPr>
          <ns1:xfrm>
            <ns1:off x="6355080" y="3931920"/>
            <ns1:ext cx="73152" cy="2103120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556248" y="4114800"/>
            <ns1:ext cx="521208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FFFFFF"/>
                </ns1:solidFill>
                <ns1:latin typeface="Garamond"/>
              </ns1:rPr>
              <ns1:t>Content Repurposing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556248" y="4590288"/>
            <ns1:ext cx="521208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CCCCDD"/>
                </ns1:solidFill>
                <ns1:latin typeface="Calibri"/>
              </ns1:rPr>
              <ns1:t>Highlights reels, sponsor placement in recordings, and branded content packages for social and internal distribution</ns1:t>
            </ns1:r>
          </ns1:p>
        </ns0:txBody>
      </ns0:sp>
    </ns0:spTree>
  </ns0:cSld>
  <ns0:clrMapOvr>
    <ns1:masterClrMapping/>
  </ns0:clrMapOvr>
</ns0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41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8580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109728"/>
            <a:ext cx="91440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Garamond"/>
              </a:rPr>
              <a:t>Scope &amp; Investment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0" y="649224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8A96E"/>
                </a:solidFill>
                <a:latin typeface="Calibri"/>
              </a:rPr>
              <a:t>6/7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82296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CCDD"/>
                </a:solidFill>
                <a:latin typeface="Calibri"/>
              </a:rPr>
              <a:t>Pricing is scoped by event format, venue, production complexity, and guest count.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417320"/>
            <a:ext cx="11247120" cy="132588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417320"/>
            <a:ext cx="73152" cy="132588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155448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C8A96E"/>
                </a:solidFill>
                <a:latin typeface="Garamond"/>
              </a:rPr>
              <a:t>Essentials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1508760"/>
            <a:ext cx="5486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DD"/>
                </a:solidFill>
                <a:latin typeface="Calibri"/>
              </a:rPr>
              <a:t>Production support: AV, lighting, basic stage, registration flow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12480" y="15087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Up to 200 guests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241280" y="15087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8A96E"/>
                </a:solidFill>
                <a:latin typeface="Calibri"/>
              </a:rPr>
              <a:t>Scoped on brief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926080"/>
            <a:ext cx="11247120" cy="132588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926080"/>
            <a:ext cx="73152" cy="132588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06324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C8A96E"/>
                </a:solidFill>
                <a:latin typeface="Garamond"/>
              </a:rPr>
              <a:t>Enhanced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3200" y="3017520"/>
            <a:ext cx="5486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DD"/>
                </a:solidFill>
                <a:latin typeface="Calibri"/>
              </a:rPr>
              <a:t>All Essentials + scenic design, hybrid broadcast, custom registration experience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301752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200–500 guests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241280" y="301752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8A96E"/>
                </a:solidFill>
                <a:latin typeface="Calibri"/>
              </a:rPr>
              <a:t>Scoped on brief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4434840"/>
            <a:ext cx="11247120" cy="132588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4434840"/>
            <a:ext cx="73152" cy="1325880"/>
          </a:xfrm>
          <a:prstGeom prst="rect">
            <a:avLst/>
          </a:prstGeom>
          <a:solidFill>
            <a:srgbClr val="C8A9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45720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C8A96E"/>
                </a:solidFill>
                <a:latin typeface="Garamond"/>
              </a:rPr>
              <a:t>Premium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0" y="4526280"/>
            <a:ext cx="5486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CDD"/>
                </a:solidFill>
                <a:latin typeface="Calibri"/>
              </a:rPr>
              <a:t>All Enhanced + full LED stage, broadcast crew, on-demand packaging, sponsor zones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0" y="452628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500+ guests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241280" y="452628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C8A96E"/>
                </a:solidFill>
                <a:latin typeface="Calibri"/>
              </a:rPr>
              <a:t>Scoped on brief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5943600"/>
            <a:ext cx="112471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CCCCDD"/>
                </a:solidFill>
                <a:latin typeface="Calibri"/>
              </a:rPr>
              <a:t>All packages include full project management, dedicated on-site production staff, and post-event reporting.</a:t>
            </a:r>
          </a:p>
        </p:txBody>
      </p:sp>
    </p:spTree>
  </p:cSld>
  <p:clrMapOvr>
    <a:masterClrMapping/>
  </p:clrMapOvr>
</p:sld>
</file>

<file path=ppt/slides/slide7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A0A0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A0A0A">
              <ns1:alpha val="8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2743200" y="2194560"/>
            <ns1:ext cx="6702552" cy="36576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0" y="731520"/>
            <ns1:ext cx="12188952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3800" b="1" i="0">
                <ns1:solidFill>
                  <ns1:srgbClr val="FFFFFF"/>
                </ns1:solidFill>
                <ns1:latin typeface="Garamond"/>
              </ns1:rPr>
              <ns1:t>Ready to [Prospect_Company_A] Together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914400" y="2331720"/>
            <ns1:ext cx="10360152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500" b="0" i="0">
                <ns1:solidFill>
                  <ns1:srgbClr val="C8A96E"/>
                </ns1:solidFill>
                <ns1:latin typeface="Calibri"/>
              </ns1:rPr>
              <ns1:t>[Provider_Company_I] — Production Excellence for World-Class [Prospect_Company_A1] Experiences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200400" y="3108960"/>
            <ns1:ext cx="5788152" cy="1828800"/>
          </ns1:xfrm>
          <ns1:prstGeom prst="rect">
            <ns1:avLst/>
          </ns1:prstGeom>
          <ns1:solidFill>
            <ns1:srgbClr val="1E1E2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3200400" y="3108960"/>
            <ns1:ext cx="5788152" cy="36576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3200400" y="4901184"/>
            <ns1:ext cx="5788152" cy="36576"/>
          </ns1:xfrm>
          <ns1:prstGeom prst="rect">
            <ns1:avLst/>
          </ns1:prstGeom>
          <ns1:solidFill>
            <ns1:srgbClr val="C8A96E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3200400" y="3246120"/>
            <ns1:ext cx="5788152" cy="1463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 i="0">
                <ns1:solidFill>
                  <ns1:srgbClr val="FFFFFF"/>
                </ns1:solidFill>
                <ns1:latin typeface="Calibri"/>
              </ns1:rPr>
              <ns1:t>[Contact Name]
[email@[Provider_Company_I].com]  |  [+44 xxx xxxx xxxx]
Book a partnership briefing today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