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slide1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pic>
        <ns0:nvPicPr>
          <ns0:cNvPr id="2" name="Picture 1" descr="cover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88952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3840480"/>
            <ns1:ext cx="12188952" cy="3017520"/>
          </ns1:xfrm>
          <ns1:prstGeom prst="rect">
            <ns1:avLst/>
          </ns1:prstGeom>
          <ns1:solidFill>
            <ns1:srgbClr val="1A2C5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3840480"/>
            <ns1:ext cx="12188952" cy="73152"/>
          </ns1:xfrm>
          <ns1:prstGeom prst="rect">
            <ns1:avLst/>
          </ns1:prstGeom>
          <ns1:solidFill>
            <ns1:srgbClr val="F5A62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548640" y="3977639"/>
            <ns1:ext cx="9144000" cy="7315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000" b="1">
                <ns1:solidFill>
                  <ns1:srgbClr val="FFFFFF"/>
                </ns1:solidFill>
                <ns1:latin typeface="Calibri"/>
              </ns1:rPr>
              <ns1:t>[Prospect_Company_A] Industry Trade Shows</ns1:t>
            </ns1:r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548640" y="4754880"/>
            <ns1:ext cx="8229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700" b="0">
                <ns1:solidFill>
                  <ns1:srgbClr val="E8F4FF"/>
                </ns1:solidFill>
                <ns1:latin typeface="Calibri"/>
              </ns1:rPr>
              <ns1:t>[Provider_Company_I] × [Prospect_Company_Z]  |  Exhibition Production Partnership Proposal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548640" y="5257800"/>
            <ns1:ext cx="54864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>
                <ns1:solidFill>
                  <ns1:srgbClr val="F5A623"/>
                </ns1:solidFill>
                <ns1:latin typeface="Calibri"/>
              </ns1:rPr>
              <ns1:t>Proposed: October 2026 ([Prospect_Company_Z] America) / May 2027 ([Prospect_Company_Z] Frankfurt)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11430000" y="6492240"/>
            <ns1:ext cx="64008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>
                <ns1:solidFill>
                  <ns1:srgbClr val="FFFFFF"/>
                </ns1:solidFill>
                <ns1:latin typeface="Calibri"/>
              </ns1:rPr>
              <ns1:t>1/7</ns1:t>
            </ns1:r>
          </ns1:p>
        </ns0:txBody>
      </ns0:sp>
    </ns0:spTree>
  </ns0:cSld>
  <ns0:clrMapOvr>
    <ns1:masterClrMapping/>
  </ns0:clrMapOvr>
</ns0:sld>
</file>

<file path=ppt/slides/slide2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F4F6F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685800"/>
          </ns1:xfrm>
          <ns1:prstGeom prst="rect">
            <ns1:avLst/>
          </ns1:prstGeom>
          <ns1:solidFill>
            <ns1:srgbClr val="1A2C5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91440"/>
            <ns1:ext cx="91440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200" b="1">
                <ns1:solidFill>
                  <ns1:srgbClr val="FFFFFF"/>
                </ns1:solidFill>
                <ns1:latin typeface="Calibri"/>
              </ns1:rPr>
              <ns1:t>Why [Prospect_Company_Z] × [Provider_Company_I]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11521440" y="0"/>
            <ns1:ext cx="667512" cy="685800"/>
          </ns1:xfrm>
          <ns1:prstGeom prst="rect">
            <ns1:avLst/>
          </ns1:prstGeom>
          <ns1:solidFill>
            <ns1:srgbClr val="2A7DC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11567160" y="109728"/>
            <ns1:ext cx="4572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800" b="1">
                <ns1:solidFill>
                  <ns1:srgbClr val="FFFFFF"/>
                </ns1:solidFill>
                <ns1:latin typeface="Calibri"/>
              </ns1:rPr>
              <ns1:t>2</ns1:t>
            </ns1:r>
          </ns1:p>
        </ns0:txBody>
      </ns0:sp>
      <ns0:pic>
        <ns0:nvPicPr>
          <ns0:cNvPr id="7" name="Picture 6" descr="networking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6583680" y="822960"/>
            <ns1:ext cx="5212080" cy="5212080"/>
          </ns1:xfrm>
          <ns1:prstGeom prst="rect">
            <ns1:avLst/>
          </ns1:prstGeom>
        </ns0:spPr>
      </ns0:pic>
      <ns0:sp>
        <ns0:nvSpPr>
          <ns0:cNvPr id="8" name="TextBox 7"/>
          <ns0:cNvSpPr txBox="1"/>
          <ns0:nvPr/>
        </ns0:nvSpPr>
        <ns0:spPr>
          <ns1:xfrm>
            <ns1:off x="457200" y="868680"/>
            <ns1:ext cx="585216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600" b="1">
                <ns1:solidFill>
                  <ns1:srgbClr val="1A2C57"/>
                </ns1:solidFill>
                <ns1:latin typeface="Calibri"/>
              </ns1:rPr>
              <ns1:t>A natural partnership at scale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457200" y="1417320"/>
            <ns1:ext cx="1371600" cy="594360"/>
          </ns1:xfrm>
          <ns1:prstGeom prst="rect">
            <ns1:avLst/>
          </ns1:prstGeom>
          <ns1:solidFill>
            <ns1:srgbClr val="2A7DC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457200" y="1490472"/>
            <ns1:ext cx="1371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700" b="1">
                <ns1:solidFill>
                  <ns1:srgbClr val="FFFFFF"/>
                </ns1:solidFill>
                <ns1:latin typeface="Calibri"/>
              </ns1:rPr>
              <ns1:t>155,000+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2011680" y="1508760"/>
            <ns1:ext cx="429768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>
                <ns1:solidFill>
                  <ns1:srgbClr val="333344"/>
                </ns1:solidFill>
                <ns1:latin typeface="Calibri"/>
              </ns1:rPr>
              <ns1:t>meetings facilitated at [Prospect_Company_Z] shows per year</ns1:t>
            </ns1:r>
          </ns1:p>
        </ns0:txBody>
      </ns0:sp>
      <ns0:sp>
        <ns0:nvSpPr>
          <ns0:cNvPr id="12" name="Rectangle 11"/>
          <ns0:cNvSpPr/>
          <ns0:nvPr/>
        </ns0:nvSpPr>
        <ns0:spPr>
          <ns1:xfrm>
            <ns1:off x="457200" y="2240280"/>
            <ns1:ext cx="1371600" cy="594360"/>
          </ns1:xfrm>
          <ns1:prstGeom prst="rect">
            <ns1:avLst/>
          </ns1:prstGeom>
          <ns1:solidFill>
            <ns1:srgbClr val="2A7DC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457200" y="2313432"/>
            <ns1:ext cx="1371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700" b="1">
                <ns1:solidFill>
                  <ns1:srgbClr val="FFFFFF"/>
                </ns1:solidFill>
                <ns1:latin typeface="Calibri"/>
              </ns1:rPr>
              <ns1:t>30,000+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2011680" y="2331720"/>
            <ns1:ext cx="429768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>
                <ns1:solidFill>
                  <ns1:srgbClr val="333344"/>
                </ns1:solidFill>
                <ns1:latin typeface="Calibri"/>
              </ns1:rPr>
              <ns1:t>participants at [Prospect_Company_Z] Frankfurt &amp; [Prospect_Company_Z] America</ns1:t>
            </ns1:r>
          </ns1:p>
        </ns0:txBody>
      </ns0:sp>
      <ns0:sp>
        <ns0:nvSpPr>
          <ns0:cNvPr id="15" name="Rectangle 14"/>
          <ns0:cNvSpPr/>
          <ns0:nvPr/>
        </ns0:nvSpPr>
        <ns0:spPr>
          <ns1:xfrm>
            <ns1:off x="457200" y="3063240"/>
            <ns1:ext cx="1371600" cy="594360"/>
          </ns1:xfrm>
          <ns1:prstGeom prst="rect">
            <ns1:avLst/>
          </ns1:prstGeom>
          <ns1:solidFill>
            <ns1:srgbClr val="2A7DC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457200" y="3136392"/>
            <ns1:ext cx="1371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700" b="1">
                <ns1:solidFill>
                  <ns1:srgbClr val="FFFFFF"/>
                </ns1:solidFill>
                <ns1:latin typeface="Calibri"/>
              </ns1:rPr>
              <ns1:t>450+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2011680" y="3154680"/>
            <ns1:ext cx="429768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>
                <ns1:solidFill>
                  <ns1:srgbClr val="333344"/>
                </ns1:solidFill>
                <ns1:latin typeface="Calibri"/>
              </ns1:rPr>
              <ns1:t>global B2B events managed by [Provider_Company_I]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457200" y="3886200"/>
            <ns1:ext cx="1371600" cy="594360"/>
          </ns1:xfrm>
          <ns1:prstGeom prst="rect">
            <ns1:avLst/>
          </ns1:prstGeom>
          <ns1:solidFill>
            <ns1:srgbClr val="2A7DC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457200" y="3959352"/>
            <ns1:ext cx="1371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700" b="1">
                <ns1:solidFill>
                  <ns1:srgbClr val="FFFFFF"/>
                </ns1:solidFill>
                <ns1:latin typeface="Calibri"/>
              </ns1:rPr>
              <ns1:t>20+ years</ns1:t>
            </ns1:r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2011680" y="3977640"/>
            <ns1:ext cx="429768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>
                <ns1:solidFill>
                  <ns1:srgbClr val="333344"/>
                </ns1:solidFill>
                <ns1:latin typeface="Calibri"/>
              </ns1:rPr>
              <ns1:t>of [Prospect_Company_Z] shows advancing the global events industry</ns1:t>
            </ns1:r>
          </ns1:p>
        </ns0:txBody>
      </ns0:sp>
      <ns0:sp>
        <ns0:nvSpPr>
          <ns0:cNvPr id="21" name="Rectangle 20"/>
          <ns0:cNvSpPr/>
          <ns0:nvPr/>
        </ns0:nvSpPr>
        <ns0:spPr>
          <ns1:xfrm>
            <ns1:off x="457200" y="5669280"/>
            <ns1:ext cx="5852160" cy="777240"/>
          </ns1:xfrm>
          <ns1:prstGeom prst="rect">
            <ns1:avLst/>
          </ns1:prstGeom>
          <ns1:solidFill>
            <ns1:srgbClr val="1A2C5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594360" y="5779008"/>
            <ns1:ext cx="557784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>
                <ns1:solidFill>
                  <ns1:srgbClr val="E8F4FF"/>
                </ns1:solidFill>
                <ns1:latin typeface="Calibri"/>
              </ns1:rPr>
              <ns1:t>Shared commitment to connecting industries, driving commerce, and advancing event innovation worldwide.</ns1:t>
            </ns1:r>
          </ns1:p>
        </ns0:txBody>
      </ns0:sp>
    </ns0:spTree>
  </ns0:cSld>
  <ns0:clrMapOvr>
    <ns1:masterClrMapping/>
  </ns0:clrMapOvr>
</ns0:sld>
</file>

<file path=ppt/slides/slide3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685800"/>
          </ns1:xfrm>
          <ns1:prstGeom prst="rect">
            <ns1:avLst/>
          </ns1:prstGeom>
          <ns1:solidFill>
            <ns1:srgbClr val="1A2C5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91440"/>
            <ns1:ext cx="91440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200" b="1">
                <ns1:solidFill>
                  <ns1:srgbClr val="FFFFFF"/>
                </ns1:solidFill>
                <ns1:latin typeface="Calibri"/>
              </ns1:rPr>
              <ns1:t>Exhibition Floor Design &amp; Venue Transformation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11521440" y="0"/>
            <ns1:ext cx="667512" cy="685800"/>
          </ns1:xfrm>
          <ns1:prstGeom prst="rect">
            <ns1:avLst/>
          </ns1:prstGeom>
          <ns1:solidFill>
            <ns1:srgbClr val="F5A62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11567160" y="109728"/>
            <ns1:ext cx="4572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800" b="1">
                <ns1:solidFill>
                  <ns1:srgbClr val="1A2C57"/>
                </ns1:solidFill>
                <ns1:latin typeface="Calibri"/>
              </ns1:rPr>
              <ns1:t>3</ns1:t>
            </ns1:r>
          </ns1:p>
        </ns0:txBody>
      </ns0:sp>
      <ns0:pic>
        <ns0:nvPicPr>
          <ns0:cNvPr id="7" name="Picture 6" descr="floorplan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365760" y="822960"/>
            <ns1:ext cx="6858000" cy="5029200"/>
          </ns1:xfrm>
          <ns1:prstGeom prst="rect">
            <ns1:avLst/>
          </ns1:prstGeom>
        </ns0:spPr>
      </ns0:pic>
      <ns0:sp>
        <ns0:nvSpPr>
          <ns0:cNvPr id="8" name="TextBox 7"/>
          <ns0:cNvSpPr txBox="1"/>
          <ns0:nvPr/>
        </ns0:nvSpPr>
        <ns0:spPr>
          <ns1:xfrm>
            <ns1:off x="365760" y="5897880"/>
            <ns1:ext cx="68580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>
                <ns1:solidFill>
                  <ns1:srgbClr val="333344"/>
                </ns1:solidFill>
                <ns1:latin typeface="Calibri"/>
              </ns1:rPr>
              <ns1:t>Conceptual layout; venue floor plan not available — indicative only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7589520" y="960120"/>
            <ns1:ext cx="109728" cy="731520"/>
          </ns1:xfrm>
          <ns1:prstGeom prst="rect">
            <ns1:avLst/>
          </ns1:prstGeom>
          <ns1:solidFill>
            <ns1:srgbClr val="2A7DC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7818120" y="960120"/>
            <ns1:ext cx="41148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>
                <ns1:solidFill>
                  <ns1:srgbClr val="1A2C57"/>
                </ns1:solidFill>
                <ns1:latin typeface="Calibri"/>
              </ns1:rPr>
              <ns1:t>Exhibitor Stand Builds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7818120" y="1307592"/>
            <ns1:ext cx="41148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>
                <ns1:solidFill>
                  <ns1:srgbClr val="333344"/>
                </ns1:solidFill>
                <ns1:latin typeface="Calibri"/>
              </ns1:rPr>
              <ns1:t>Modular, scalable builds for [Prospect_Company_Z] Frankfurt's Messe Frankfurt and [Prospect_Company_Z] America's Las Vegas Convention Centre</ns1:t>
            </ns1:r>
          </ns1:p>
        </ns0:txBody>
      </ns0:sp>
      <ns0:sp>
        <ns0:nvSpPr>
          <ns0:cNvPr id="12" name="Rectangle 11"/>
          <ns0:cNvSpPr/>
          <ns0:nvPr/>
        </ns0:nvSpPr>
        <ns0:spPr>
          <ns1:xfrm>
            <ns1:off x="7589520" y="2148840"/>
            <ns1:ext cx="109728" cy="731520"/>
          </ns1:xfrm>
          <ns1:prstGeom prst="rect">
            <ns1:avLst/>
          </ns1:prstGeom>
          <ns1:solidFill>
            <ns1:srgbClr val="2A7DC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7818120" y="2148840"/>
            <ns1:ext cx="41148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>
                <ns1:solidFill>
                  <ns1:srgbClr val="1A2C57"/>
                </ns1:solidFill>
                <ns1:latin typeface="Calibri"/>
              </ns1:rPr>
              <ns1:t>Signage &amp; Wayfinding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7818120" y="2496312"/>
            <ns1:ext cx="41148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>
                <ns1:solidFill>
                  <ns1:srgbClr val="333344"/>
                </ns1:solidFill>
                <ns1:latin typeface="Calibri"/>
              </ns1:rPr>
              <ns1:t>Full venue signage systems, digital display management, and guest directional flow</ns1:t>
            </ns1:r>
          </ns1:p>
        </ns0:txBody>
      </ns0:sp>
      <ns0:sp>
        <ns0:nvSpPr>
          <ns0:cNvPr id="15" name="Rectangle 14"/>
          <ns0:cNvSpPr/>
          <ns0:nvPr/>
        </ns0:nvSpPr>
        <ns0:spPr>
          <ns1:xfrm>
            <ns1:off x="7589520" y="3337560"/>
            <ns1:ext cx="109728" cy="731520"/>
          </ns1:xfrm>
          <ns1:prstGeom prst="rect">
            <ns1:avLst/>
          </ns1:prstGeom>
          <ns1:solidFill>
            <ns1:srgbClr val="2A7DC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7818120" y="3337560"/>
            <ns1:ext cx="41148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>
                <ns1:solidFill>
                  <ns1:srgbClr val="1A2C57"/>
                </ns1:solidFill>
                <ns1:latin typeface="Calibri"/>
              </ns1:rPr>
              <ns1:t>Production Logistics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7818120" y="3685032"/>
            <ns1:ext cx="41148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>
                <ns1:solidFill>
                  <ns1:srgbClr val="333344"/>
                </ns1:solidFill>
                <ns1:latin typeface="Calibri"/>
              </ns1:rPr>
              <ns1:t>High-traffic zone planning, load-in logistics, backstage crew management, and vendor coordination</ns1:t>
            </ns1:r>
          </ns1:p>
        </ns0:txBody>
      </ns0:sp>
    </ns0:spTree>
  </ns0:cSld>
  <ns0:clrMapOvr>
    <ns1:masterClrMapping/>
  </ns0:clrMapOvr>
</ns0:sld>
</file>

<file path=ppt/slides/slide4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F4F6F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685800"/>
          </ns1:xfrm>
          <ns1:prstGeom prst="rect">
            <ns1:avLst/>
          </ns1:prstGeom>
          <ns1:solidFill>
            <ns1:srgbClr val="1A2C5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91440"/>
            <ns1:ext cx="91440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200" b="1">
                <ns1:solidFill>
                  <ns1:srgbClr val="FFFFFF"/>
                </ns1:solidFill>
                <ns1:latin typeface="Calibri"/>
              </ns1:rPr>
              <ns1:t>Sponsor Activation &amp; Attendee Engagement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11521440" y="0"/>
            <ns1:ext cx="667512" cy="685800"/>
          </ns1:xfrm>
          <ns1:prstGeom prst="rect">
            <ns1:avLst/>
          </ns1:prstGeom>
          <ns1:solidFill>
            <ns1:srgbClr val="F5A62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11567160" y="109728"/>
            <ns1:ext cx="4572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800" b="1">
                <ns1:solidFill>
                  <ns1:srgbClr val="1A2C57"/>
                </ns1:solidFill>
                <ns1:latin typeface="Calibri"/>
              </ns1:rPr>
              <ns1:t>4</ns1:t>
            </ns1:r>
          </ns1:p>
        </ns0:txBody>
      </ns0:sp>
      <ns0:pic>
        <ns0:nvPicPr>
          <ns0:cNvPr id="7" name="Picture 6" descr="sponsor_activation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685800"/>
            <ns1:ext cx="12188952" cy="3017520"/>
          </ns1:xfrm>
          <ns1:prstGeom prst="rect">
            <ns1:avLst/>
          </ns1:prstGeom>
        </ns0:spPr>
      </ns0:pic>
      <ns0:sp>
        <ns0:nvSpPr>
          <ns0:cNvPr id="8" name="Rectangle 7"/>
          <ns0:cNvSpPr/>
          <ns0:nvPr/>
        </ns0:nvSpPr>
        <ns0:spPr>
          <ns1:xfrm>
            <ns1:off x="365760" y="3886200"/>
            <ns1:ext cx="3657600" cy="260604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Rectangle 8"/>
          <ns0:cNvSpPr/>
          <ns0:nvPr/>
        </ns0:nvSpPr>
        <ns0:spPr>
          <ns1:xfrm>
            <ns1:off x="365760" y="3886200"/>
            <ns1:ext cx="3657600" cy="73152"/>
          </ns1:xfrm>
          <ns1:prstGeom prst="rect">
            <ns1:avLst/>
          </ns1:prstGeom>
          <ns1:solidFill>
            <ns1:srgbClr val="2A7DC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548640" y="4069080"/>
            <ns1:ext cx="329184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>
                <ns1:solidFill>
                  <ns1:srgbClr val="1A2C57"/>
                </ns1:solidFill>
                <ns1:latin typeface="Calibri"/>
              </ns1:rPr>
              <ns1:t>Premium Sponsor Lanes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548640" y="4526280"/>
            <ns1:ext cx="3291840" cy="1463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>
                <ns1:solidFill>
                  <ns1:srgbClr val="333344"/>
                </ns1:solidFill>
                <ns1:latin typeface="Calibri"/>
              </ns1:rPr>
              <ns1:t>Interactive demo experiences in high-traffic aisles. Branded activations that drive dwell time and qualified leads.</ns1:t>
            </ns1:r>
          </ns1:p>
        </ns0:txBody>
      </ns0:sp>
      <ns0:sp>
        <ns0:nvSpPr>
          <ns0:cNvPr id="12" name="Rectangle 11"/>
          <ns0:cNvSpPr/>
          <ns0:nvPr/>
        </ns0:nvSpPr>
        <ns0:spPr>
          <ns1:xfrm>
            <ns1:off x="4251960" y="3886200"/>
            <ns1:ext cx="3657600" cy="260604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3" name="Rectangle 12"/>
          <ns0:cNvSpPr/>
          <ns0:nvPr/>
        </ns0:nvSpPr>
        <ns0:spPr>
          <ns1:xfrm>
            <ns1:off x="4251960" y="3886200"/>
            <ns1:ext cx="3657600" cy="73152"/>
          </ns1:xfrm>
          <ns1:prstGeom prst="rect">
            <ns1:avLst/>
          </ns1:prstGeom>
          <ns1:solidFill>
            <ns1:srgbClr val="2A7DC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4434840" y="4069080"/>
            <ns1:ext cx="329184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>
                <ns1:solidFill>
                  <ns1:srgbClr val="1A2C57"/>
                </ns1:solidFill>
                <ns1:latin typeface="Calibri"/>
              </ns1:rPr>
              <ns1:t>Digital Lead-Gen Stations</ns1:t>
            </ns1:r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4434840" y="4526280"/>
            <ns1:ext cx="3291840" cy="1463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>
                <ns1:solidFill>
                  <ns1:srgbClr val="333344"/>
                </ns1:solidFill>
                <ns1:latin typeface="Calibri"/>
              </ns1:rPr>
              <ns1:t>Badge scanning, QR interactions, and AI-powered matchmaking tools at every sponsor zone.</ns1:t>
            </ns1:r>
          </ns1:p>
        </ns0:txBody>
      </ns0:sp>
      <ns0:sp>
        <ns0:nvSpPr>
          <ns0:cNvPr id="16" name="Rectangle 15"/>
          <ns0:cNvSpPr/>
          <ns0:nvPr/>
        </ns0:nvSpPr>
        <ns0:spPr>
          <ns1:xfrm>
            <ns1:off x="8138160" y="3886200"/>
            <ns1:ext cx="3657600" cy="260604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7" name="Rectangle 16"/>
          <ns0:cNvSpPr/>
          <ns0:nvPr/>
        </ns0:nvSpPr>
        <ns0:spPr>
          <ns1:xfrm>
            <ns1:off x="8138160" y="3886200"/>
            <ns1:ext cx="3657600" cy="73152"/>
          </ns1:xfrm>
          <ns1:prstGeom prst="rect">
            <ns1:avLst/>
          </ns1:prstGeom>
          <ns1:solidFill>
            <ns1:srgbClr val="2A7DC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8321040" y="4069080"/>
            <ns1:ext cx="329184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>
                <ns1:solidFill>
                  <ns1:srgbClr val="1A2C57"/>
                </ns1:solidFill>
                <ns1:latin typeface="Calibri"/>
              </ns1:rPr>
              <ns1:t>Hosted Buyer Lounges</ns1:t>
            </ns1:r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8321040" y="4526280"/>
            <ns1:ext cx="3291840" cy="1463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>
                <ns1:solidFill>
                  <ns1:srgbClr val="333344"/>
                </ns1:solidFill>
                <ns1:latin typeface="Calibri"/>
              </ns1:rPr>
              <ns1:t>Dedicated meeting pods connecting hosted buyers with exhibitors — [Prospect_Company_Z]'s core value proposition elevated.</ns1:t>
            </ns1:r>
          </ns1:p>
        </ns0:txBody>
      </ns0:sp>
    </ns0:spTree>
  </ns0:cSld>
  <ns0:clrMapOvr>
    <ns1:masterClrMapping/>
  </ns0:clrMapOvr>
</ns0:sld>
</file>

<file path=ppt/slides/slide5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1A2C5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685800"/>
          </ns1:xfrm>
          <ns1:prstGeom prst="rect">
            <ns1:avLst/>
          </ns1:prstGeom>
          <ns1:solidFill>
            <ns1:srgbClr val="2A7DC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91440"/>
            <ns1:ext cx="91440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200" b="1">
                <ns1:solidFill>
                  <ns1:srgbClr val="FFFFFF"/>
                </ns1:solidFill>
                <ns1:latin typeface="Calibri"/>
              </ns1:rPr>
              <ns1:t>Hybrid Show Production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11521440" y="0"/>
            <ns1:ext cx="667512" cy="685800"/>
          </ns1:xfrm>
          <ns1:prstGeom prst="rect">
            <ns1:avLst/>
          </ns1:prstGeom>
          <ns1:solidFill>
            <ns1:srgbClr val="F5A62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11567160" y="109728"/>
            <ns1:ext cx="4572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800" b="1">
                <ns1:solidFill>
                  <ns1:srgbClr val="1A2C57"/>
                </ns1:solidFill>
                <ns1:latin typeface="Calibri"/>
              </ns1:rPr>
              <ns1:t>5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457200" y="822960"/>
            <ns1:ext cx="1124712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800" b="0">
                <ns1:solidFill>
                  <ns1:srgbClr val="E8F4FF"/>
                </ns1:solidFill>
                <ns1:latin typeface="Calibri"/>
              </ns1:rPr>
              <ns1:t>Extending the [Prospect_Company_Z] experience beyond the show floor — reaching global audiences wherever they are.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457200" y="1554480"/>
            <ns1:ext cx="3383280" cy="4389120"/>
          </ns1:xfrm>
          <ns1:prstGeom prst="rect">
            <ns1:avLst/>
          </ns1:prstGeom>
          <ns1:solidFill>
            <ns1:srgbClr val="223A6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Rectangle 8"/>
          <ns0:cNvSpPr/>
          <ns0:nvPr/>
        </ns0:nvSpPr>
        <ns0:spPr>
          <ns1:xfrm>
            <ns1:off x="457200" y="1554480"/>
            <ns1:ext cx="3383280" cy="73152"/>
          </ns1:xfrm>
          <ns1:prstGeom prst="rect">
            <ns1:avLst/>
          </ns1:prstGeom>
          <ns1:solidFill>
            <ns1:srgbClr val="F5A62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640080" y="1737360"/>
            <ns1:ext cx="301752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>
                <ns1:solidFill>
                  <ns1:srgbClr val="FFFFFF"/>
                </ns1:solidFill>
                <ns1:latin typeface="Calibri"/>
              </ns1:rPr>
              <ns1:t>Broadcast-Quality Keynote Stages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640080" y="2286000"/>
            <ns1:ext cx="3017520" cy="2743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>
                <ns1:solidFill>
                  <ns1:srgbClr val="E8F4FF"/>
                </ns1:solidFill>
                <ns1:latin typeface="Calibri"/>
              </ns1:rPr>
              <ns1:t>Full stage production with LED backdrops, broadcast cameras, and live-switched multi-angle direction for [Prospect_Company_Z]'s main stage sessions.</ns1:t>
            </ns1:r>
          </ns1:p>
        </ns0:txBody>
      </ns0:sp>
      <ns0:sp>
        <ns0:nvSpPr>
          <ns0:cNvPr id="12" name="Rectangle 11"/>
          <ns0:cNvSpPr/>
          <ns0:nvPr/>
        </ns0:nvSpPr>
        <ns0:spPr>
          <ns1:xfrm>
            <ns1:off x="4114800" y="1554480"/>
            <ns1:ext cx="3383280" cy="4389120"/>
          </ns1:xfrm>
          <ns1:prstGeom prst="rect">
            <ns1:avLst/>
          </ns1:prstGeom>
          <ns1:solidFill>
            <ns1:srgbClr val="223A6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3" name="Rectangle 12"/>
          <ns0:cNvSpPr/>
          <ns0:nvPr/>
        </ns0:nvSpPr>
        <ns0:spPr>
          <ns1:xfrm>
            <ns1:off x="4114800" y="1554480"/>
            <ns1:ext cx="3383280" cy="73152"/>
          </ns1:xfrm>
          <ns1:prstGeom prst="rect">
            <ns1:avLst/>
          </ns1:prstGeom>
          <ns1:solidFill>
            <ns1:srgbClr val="F5A62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4297680" y="1737360"/>
            <ns1:ext cx="301752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>
                <ns1:solidFill>
                  <ns1:srgbClr val="FFFFFF"/>
                </ns1:solidFill>
                <ns1:latin typeface="Calibri"/>
              </ns1:rPr>
              <ns1:t>Live-Stream Studios on the Show Floor</ns1:t>
            </ns1:r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4297680" y="2286000"/>
            <ns1:ext cx="3017520" cy="2743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>
                <ns1:solidFill>
                  <ns1:srgbClr val="E8F4FF"/>
                </ns1:solidFill>
                <ns1:latin typeface="Calibri"/>
              </ns1:rPr>
              <ns1:t>Dedicated broadcast booths embedded within the exhibition floor — capturing education sessions and sponsor announcements in real time.</ns1:t>
            </ns1:r>
          </ns1:p>
        </ns0:txBody>
      </ns0:sp>
      <ns0:sp>
        <ns0:nvSpPr>
          <ns0:cNvPr id="16" name="Rectangle 15"/>
          <ns0:cNvSpPr/>
          <ns0:nvPr/>
        </ns0:nvSpPr>
        <ns0:spPr>
          <ns1:xfrm>
            <ns1:off x="7772400" y="1554480"/>
            <ns1:ext cx="3383280" cy="4389120"/>
          </ns1:xfrm>
          <ns1:prstGeom prst="rect">
            <ns1:avLst/>
          </ns1:prstGeom>
          <ns1:solidFill>
            <ns1:srgbClr val="223A6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7" name="Rectangle 16"/>
          <ns0:cNvSpPr/>
          <ns0:nvPr/>
        </ns0:nvSpPr>
        <ns0:spPr>
          <ns1:xfrm>
            <ns1:off x="7772400" y="1554480"/>
            <ns1:ext cx="3383280" cy="73152"/>
          </ns1:xfrm>
          <ns1:prstGeom prst="rect">
            <ns1:avLst/>
          </ns1:prstGeom>
          <ns1:solidFill>
            <ns1:srgbClr val="F5A62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7955280" y="1737360"/>
            <ns1:ext cx="301752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>
                <ns1:solidFill>
                  <ns1:srgbClr val="FFFFFF"/>
                </ns1:solidFill>
                <ns1:latin typeface="Calibri"/>
              </ns1:rPr>
              <ns1:t>On-Demand Content Packaging</ns1:t>
            </ns1:r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7955280" y="2286000"/>
            <ns1:ext cx="3017520" cy="2743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>
                <ns1:solidFill>
                  <ns1:srgbClr val="E8F4FF"/>
                </ns1:solidFill>
                <ns1:latin typeface="Calibri"/>
              </ns1:rPr>
              <ns1:t>Post-show content editing, packaging, and distribution for [Prospect_Company_Z]'s global community — extending the show's reach for weeks after closing.</ns1:t>
            </ns1:r>
          </ns1:p>
        </ns0:txBody>
      </ns0:sp>
    </ns0:spTree>
  </ns0:cSld>
  <ns0:clrMapOvr>
    <ns1:masterClrMapping/>
  </ns0:clrMapOvr>
</ns0:sld>
</file>

<file path=ppt/slides/slide6.xml><?xml version="1.0" encoding="utf-8"?>
<ns0:sld xmlns:ns0="http://schemas.openxmlformats.org/presentationml/2006/main" xmlns:ns1="http://schemas.openxmlformats.org/drawingml/2006/main">
  <ns0:cSld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0" y="0"/>
            <ns1:ext cx="12188952" cy="685800"/>
          </ns1:xfrm>
          <ns1:prstGeom prst="rect">
            <ns1:avLst/>
          </ns1:prstGeom>
          <ns1:solidFill>
            <ns1:srgbClr val="1A2C5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91440"/>
            <ns1:ext cx="91440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200" b="1">
                <ns1:solidFill>
                  <ns1:srgbClr val="FFFFFF"/>
                </ns1:solidFill>
                <ns1:latin typeface="Calibri"/>
              </ns1:rPr>
              <ns1:t>Scope &amp; Investment Overview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11521440" y="0"/>
            <ns1:ext cx="667512" cy="685800"/>
          </ns1:xfrm>
          <ns1:prstGeom prst="rect">
            <ns1:avLst/>
          </ns1:prstGeom>
          <ns1:solidFill>
            <ns1:srgbClr val="F5A62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11567160" y="109728"/>
            <ns1:ext cx="4572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800" b="1">
                <ns1:solidFill>
                  <ns1:srgbClr val="1A2C57"/>
                </ns1:solidFill>
                <ns1:latin typeface="Calibri"/>
              </ns1:rPr>
              <ns1:t>6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457200" y="822960"/>
            <ns1:ext cx="109728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0">
                <ns1:solidFill>
                  <ns1:srgbClr val="333344"/>
                </ns1:solidFill>
                <ns1:latin typeface="Calibri"/>
              </ns1:rPr>
              <ns1:t>All packages are modular and scoped to show format, venue, production requirements, and attendee volume.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365760" y="1371600"/>
            <ns1:ext cx="11430000" cy="457200"/>
          </ns1:xfrm>
          <ns1:prstGeom prst="rect">
            <ns1:avLst/>
          </ns1:prstGeom>
          <ns1:solidFill>
            <ns1:srgbClr val="1A2C57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457200" y="1444752"/>
            <ns1:ext cx="18288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>
                <ns1:solidFill>
                  <ns1:srgbClr val="FFFFFF"/>
                </ns1:solidFill>
                <ns1:latin typeface="Calibri"/>
              </ns1:rPr>
              <ns1:t>Package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2423160" y="1444752"/>
            <ns1:ext cx="45720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>
                <ns1:solidFill>
                  <ns1:srgbClr val="FFFFFF"/>
                </ns1:solidFill>
                <ns1:latin typeface="Calibri"/>
              </ns1:rPr>
              <ns1:t>Inclusions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7132320" y="1444752"/>
            <ns1:ext cx="27432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>
                <ns1:solidFill>
                  <ns1:srgbClr val="FFFFFF"/>
                </ns1:solidFill>
                <ns1:latin typeface="Calibri"/>
              </ns1:rPr>
              <ns1:t>Best For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10012680" y="1444752"/>
            <ns1:ext cx="246888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>
                <ns1:solidFill>
                  <ns1:srgbClr val="FFFFFF"/>
                </ns1:solidFill>
                <ns1:latin typeface="Calibri"/>
              </ns1:rPr>
              <ns1:t>Investment</ns1:t>
            </ns1:r>
          </ns1:p>
        </ns0:txBody>
      </ns0:sp>
      <ns0:sp>
        <ns0:nvSpPr>
          <ns0:cNvPr id="13" name="Rectangle 12"/>
          <ns0:cNvSpPr/>
          <ns0:nvPr/>
        </ns0:nvSpPr>
        <ns0:spPr>
          <ns1:xfrm>
            <ns1:off x="365760" y="1874519"/>
            <ns1:ext cx="11430000" cy="1143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4" name="Rectangle 13"/>
          <ns0:cNvSpPr/>
          <ns0:nvPr/>
        </ns0:nvSpPr>
        <ns0:spPr>
          <ns1:xfrm>
            <ns1:off x="365760" y="1874519"/>
            <ns1:ext cx="109728" cy="1143000"/>
          </ns1:xfrm>
          <ns1:prstGeom prst="rect">
            <ns1:avLst/>
          </ns1:prstGeom>
          <ns1:solidFill>
            <ns1:srgbClr val="2A7DC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594360" y="2011679"/>
            <ns1:ext cx="1645920" cy="9144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>
                <ns1:solidFill>
                  <ns1:srgbClr val="1A2C57"/>
                </ns1:solidFill>
                <ns1:latin typeface="Calibri"/>
              </ns1:rPr>
              <ns1:t>Essentials</ns1:t>
            </ns1:r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2423160" y="1965959"/>
            <ns1:ext cx="438912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>
                <ns1:solidFill>
                  <ns1:srgbClr val="333344"/>
                </ns1:solidFill>
                <ns1:latin typeface="Calibri"/>
              </ns1:rPr>
              <ns1:t>Exhibition floor build, signage, basic AV, registration desk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7132320" y="1965959"/>
            <ns1:ext cx="256032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>
                <ns1:solidFill>
                  <ns1:srgbClr val="333344"/>
                </ns1:solidFill>
                <ns1:latin typeface="Calibri"/>
              </ns1:rPr>
              <ns1:t>Single-city show, 5,000–10,000 attendees</ns1:t>
            </ns1:r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10012680" y="1965959"/>
            <ns1:ext cx="228600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>
                <ns1:solidFill>
                  <ns1:srgbClr val="2A7DC5"/>
                </ns1:solidFill>
                <ns1:latin typeface="Calibri"/>
              </ns1:rPr>
              <ns1:t>Scoped on brief</ns1:t>
            </ns1:r>
          </ns1:p>
        </ns0:txBody>
      </ns0:sp>
      <ns0:sp>
        <ns0:nvSpPr>
          <ns0:cNvPr id="19" name="Rectangle 18"/>
          <ns0:cNvSpPr/>
          <ns0:nvPr/>
        </ns0:nvSpPr>
        <ns0:spPr>
          <ns1:xfrm>
            <ns1:off x="365760" y="3063239"/>
            <ns1:ext cx="11430000" cy="1143000"/>
          </ns1:xfrm>
          <ns1:prstGeom prst="rect">
            <ns1:avLst/>
          </ns1:prstGeom>
          <ns1:solidFill>
            <ns1:srgbClr val="F4F6F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0" name="Rectangle 19"/>
          <ns0:cNvSpPr/>
          <ns0:nvPr/>
        </ns0:nvSpPr>
        <ns0:spPr>
          <ns1:xfrm>
            <ns1:off x="365760" y="3063239"/>
            <ns1:ext cx="109728" cy="1143000"/>
          </ns1:xfrm>
          <ns1:prstGeom prst="rect">
            <ns1:avLst/>
          </ns1:prstGeom>
          <ns1:solidFill>
            <ns1:srgbClr val="2A7DC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594360" y="3200399"/>
            <ns1:ext cx="1645920" cy="9144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>
                <ns1:solidFill>
                  <ns1:srgbClr val="1A2C57"/>
                </ns1:solidFill>
                <ns1:latin typeface="Calibri"/>
              </ns1:rPr>
              <ns1:t>Enhanced</ns1:t>
            </ns1:r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2423160" y="3154679"/>
            <ns1:ext cx="438912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>
                <ns1:solidFill>
                  <ns1:srgbClr val="333344"/>
                </ns1:solidFill>
                <ns1:latin typeface="Calibri"/>
              </ns1:rPr>
              <ns1:t>All Essentials + hybrid broadcast, sponsor zone design, hosted buyer lounges</ns1:t>
            </ns1:r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7132320" y="3154679"/>
            <ns1:ext cx="256032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>
                <ns1:solidFill>
                  <ns1:srgbClr val="333344"/>
                </ns1:solidFill>
                <ns1:latin typeface="Calibri"/>
              </ns1:rPr>
              <ns1:t>[Prospect_Company_Z] America or Frankfurt at standard scale</ns1:t>
            </ns1:r>
          </ns1:p>
        </ns0:txBody>
      </ns0:sp>
      <ns0:sp>
        <ns0:nvSpPr>
          <ns0:cNvPr id="24" name="TextBox 23"/>
          <ns0:cNvSpPr txBox="1"/>
          <ns0:nvPr/>
        </ns0:nvSpPr>
        <ns0:spPr>
          <ns1:xfrm>
            <ns1:off x="10012680" y="3154679"/>
            <ns1:ext cx="228600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>
                <ns1:solidFill>
                  <ns1:srgbClr val="2A7DC5"/>
                </ns1:solidFill>
                <ns1:latin typeface="Calibri"/>
              </ns1:rPr>
              <ns1:t>Scoped on brief</ns1:t>
            </ns1:r>
          </ns1:p>
        </ns0:txBody>
      </ns0:sp>
      <ns0:sp>
        <ns0:nvSpPr>
          <ns0:cNvPr id="25" name="Rectangle 24"/>
          <ns0:cNvSpPr/>
          <ns0:nvPr/>
        </ns0:nvSpPr>
        <ns0:spPr>
          <ns1:xfrm>
            <ns1:off x="365760" y="4251959"/>
            <ns1:ext cx="11430000" cy="1143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6" name="Rectangle 25"/>
          <ns0:cNvSpPr/>
          <ns0:nvPr/>
        </ns0:nvSpPr>
        <ns0:spPr>
          <ns1:xfrm>
            <ns1:off x="365760" y="4251959"/>
            <ns1:ext cx="109728" cy="1143000"/>
          </ns1:xfrm>
          <ns1:prstGeom prst="rect">
            <ns1:avLst/>
          </ns1:prstGeom>
          <ns1:solidFill>
            <ns1:srgbClr val="2A7DC5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7" name="TextBox 26"/>
          <ns0:cNvSpPr txBox="1"/>
          <ns0:nvPr/>
        </ns0:nvSpPr>
        <ns0:spPr>
          <ns1:xfrm>
            <ns1:off x="594360" y="4389119"/>
            <ns1:ext cx="1645920" cy="9144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>
                <ns1:solidFill>
                  <ns1:srgbClr val="1A2C57"/>
                </ns1:solidFill>
                <ns1:latin typeface="Calibri"/>
              </ns1:rPr>
              <ns1:t>Premium</ns1:t>
            </ns1:r>
          </ns1:p>
        </ns0:txBody>
      </ns0:sp>
      <ns0:sp>
        <ns0:nvSpPr>
          <ns0:cNvPr id="28" name="TextBox 27"/>
          <ns0:cNvSpPr txBox="1"/>
          <ns0:nvPr/>
        </ns0:nvSpPr>
        <ns0:spPr>
          <ns1:xfrm>
            <ns1:off x="2423160" y="4343399"/>
            <ns1:ext cx="438912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>
                <ns1:solidFill>
                  <ns1:srgbClr val="333344"/>
                </ns1:solidFill>
                <ns1:latin typeface="Calibri"/>
              </ns1:rPr>
              <ns1:t>All Enhanced + full stage production, broadcast studio, content packaging, post-show analytics</ns1:t>
            </ns1:r>
          </ns1:p>
        </ns0:txBody>
      </ns0:sp>
      <ns0:sp>
        <ns0:nvSpPr>
          <ns0:cNvPr id="29" name="TextBox 28"/>
          <ns0:cNvSpPr txBox="1"/>
          <ns0:nvPr/>
        </ns0:nvSpPr>
        <ns0:spPr>
          <ns1:xfrm>
            <ns1:off x="7132320" y="4343399"/>
            <ns1:ext cx="256032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>
                <ns1:solidFill>
                  <ns1:srgbClr val="333344"/>
                </ns1:solidFill>
                <ns1:latin typeface="Calibri"/>
              </ns1:rPr>
              <ns1:t>Flagship shows at full scale</ns1:t>
            </ns1:r>
          </ns1:p>
        </ns0:txBody>
      </ns0:sp>
      <ns0:sp>
        <ns0:nvSpPr>
          <ns0:cNvPr id="30" name="TextBox 29"/>
          <ns0:cNvSpPr txBox="1"/>
          <ns0:nvPr/>
        </ns0:nvSpPr>
        <ns0:spPr>
          <ns1:xfrm>
            <ns1:off x="10012680" y="4343399"/>
            <ns1:ext cx="228600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>
                <ns1:solidFill>
                  <ns1:srgbClr val="2A7DC5"/>
                </ns1:solidFill>
                <ns1:latin typeface="Calibri"/>
              </ns1:rPr>
              <ns1:t>Scoped on brief</ns1:t>
            </ns1:r>
          </ns1:p>
        </ns0:txBody>
      </ns0:sp>
      <ns0:sp>
        <ns0:nvSpPr>
          <ns0:cNvPr id="31" name="TextBox 30"/>
          <ns0:cNvSpPr txBox="1"/>
          <ns0:nvPr/>
        </ns0:nvSpPr>
        <ns0:spPr>
          <ns1:xfrm>
            <ns1:off x="365760" y="6126480"/>
            <ns1:ext cx="1097280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>
                <ns1:solidFill>
                  <ns1:srgbClr val="333344"/>
                </ns1:solidFill>
                <ns1:latin typeface="Calibri"/>
              </ns1:rPr>
              <ns1:t>Full project management, on-site production crew, and post-show debrief included in all packages.</ns1:t>
            </ns1:r>
          </ns1:p>
        </ns0:txBody>
      </ns0:sp>
    </ns0:spTree>
  </ns0:cSld>
  <ns0:clrMapOvr>
    <ns1:masterClrMapping/>
  </ns0:clrMapOvr>
</ns0:sld>
</file>

<file path=ppt/slides/slide7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spTree>
      <ns0:nvGrpSpPr>
        <ns0:cNvPr id="1" name=""/>
        <ns0:cNvGrpSpPr/>
        <ns0:nvPr/>
      </ns0:nvGrpSpPr>
      <ns0:grpSpPr/>
      <ns0:pic>
        <ns0:nvPicPr>
          <ns0:cNvPr id="2" name="Picture 1" descr="cover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88952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12188952" cy="6858000"/>
          </ns1:xfrm>
          <ns1:prstGeom prst="rect">
            <ns1:avLst/>
          </ns1:prstGeom>
          <ns1:solidFill>
            <ns1:srgbClr val="1A2C57">
              <ns1:alpha val="85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Rectangle 3"/>
          <ns0:cNvSpPr/>
          <ns0:nvPr/>
        </ns0:nvSpPr>
        <ns0:spPr>
          <ns1:xfrm>
            <ns1:off x="0" y="2560320"/>
            <ns1:ext cx="12188952" cy="73152"/>
          </ns1:xfrm>
          <ns1:prstGeom prst="rect">
            <ns1:avLst/>
          </ns1:prstGeom>
          <ns1:solidFill>
            <ns1:srgbClr val="F5A623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0" y="1097280"/>
            <ns1:ext cx="12188952" cy="12801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3800" b="1">
                <ns1:solidFill>
                  <ns1:srgbClr val="FFFFFF"/>
                </ns1:solidFill>
                <ns1:latin typeface="Calibri"/>
              </ns1:rPr>
              <ns1:t>[Prospect_Company_A] Together</ns1:t>
            </ns1:r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914400" y="2697480"/>
            <ns1:ext cx="10360152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600" b="0">
                <ns1:solidFill>
                  <ns1:srgbClr val="E8F4FF"/>
                </ns1:solidFill>
                <ns1:latin typeface="Calibri"/>
              </ns1:rPr>
              <ns1:t>[Provider_Company_I] — Your Exhibition Production Partner for [Prospect_Company_Z] Frankfurt 2027 &amp; [Prospect_Company_Z] America 2026</ns1:t>
            </ns1:r>
          </ns1:p>
        </ns0:txBody>
      </ns0:sp>
      <ns0:sp>
        <ns0:nvSpPr>
          <ns0:cNvPr id="7" name="Rectangle 6"/>
          <ns0:cNvSpPr/>
          <ns0:nvPr/>
        </ns0:nvSpPr>
        <ns0:spPr>
          <ns1:xfrm>
            <ns1:off x="3200400" y="3474720"/>
            <ns1:ext cx="5788152" cy="1463040"/>
          </ns1:xfrm>
          <ns1:prstGeom prst="rect">
            <ns1:avLst/>
          </ns1:prstGeom>
          <ns1:solidFill>
            <ns1:srgbClr val="223A6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3200400" y="3611880"/>
            <ns1:ext cx="5788152" cy="11887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400" b="0">
                <ns1:solidFill>
                  <ns1:srgbClr val="FFFFFF"/>
                </ns1:solidFill>
                <ns1:latin typeface="Calibri"/>
              </ns1:rPr>
              <ns1:t>[Contact Name]  |  [email@[Provider_Company_I].com]  |  [+44 xxx xxxx xxxx]
Ready to discuss: Partnership Discovery Call</ns1:t>
            </ns1:r>
          </ns1:p>
        </ns0:txBody>
      </ns0:sp>
    </ns0:spTree>
  </ns0:cSld>
  <ns0:clrMapOvr>
    <ns1:masterClrMapping/>
  </ns0:clrMapOvr>
</ns0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