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3657600"/>
            <ns1:ext cx="12188952" cy="3200400"/>
          </ns1:xfrm>
          <ns1:prstGeom prst="rect">
            <ns1:avLst/>
          </ns1:prstGeom>
          <ns1:solidFill>
            <ns1:srgbClr val="5A105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3657600"/>
            <ns1:ext cx="12188952" cy="9144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3840480"/>
            <ns1:ext cx="1005840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200" b="1">
                <ns1:solidFill>
                  <ns1:srgbClr val="FFFFFF"/>
                </ns1:solidFill>
                <ns1:latin typeface="Calibri"/>
              </ns1:rPr>
              <ns1:t>Advancing UK [Prospect_Company_Y] [Prospect_Company_A]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470916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>
                <ns1:solidFill>
                  <ns1:srgbClr val="F3E8F3"/>
                </ns1:solidFill>
                <ns1:latin typeface="Calibri"/>
              </ns1:rPr>
              <ns1:t>[Provider_Company_I] × [Prospect_Company_Y]  |  Association Conference Production Partnership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5257800"/>
            <ns1:ext cx="6400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DDBBDD"/>
                </ns1:solidFill>
                <ns1:latin typeface="Calibri"/>
              </ns1:rPr>
              <ns1:t>Proposed: Spring 2027  |  Annual [Prospect_Company_Y] Conference + Member Event Programme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F3E8F3"/>
                </ns1:solidFill>
                <ns1:latin typeface="Calibri"/>
              </ns1:rPr>
              <ns1:t>1/7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8F4F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100" b="1">
                <ns1:solidFill>
                  <ns1:srgbClr val="FFFFFF"/>
                </ns1:solidFill>
                <ns1:latin typeface="Calibri"/>
              </ns1:rPr>
              <ns1:t>Supporting the BRC's Most Important Industry Moments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5A105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2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555566"/>
                </ns1:solidFill>
                <ns1:latin typeface="Calibri"/>
              </ns1:rPr>
              <ns1:t>2/7</ns1:t>
            </ns1:r>
          </ns1:p>
        </ns0:txBody>
      </ns0:sp>
      <ns0:pic>
        <ns0:nvPicPr>
          <ns0:cNvPr id="8" name="Picture 7" descr="networking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6583680" y="822960"/>
            <ns1:ext cx="5257800" cy="5074920"/>
          </ns1:xfrm>
          <ns1:prstGeom prst="rect">
            <ns1:avLst/>
          </ns1:prstGeom>
        </ns0:spPr>
      </ns0:pic>
      <ns0:sp>
        <ns0:nvSpPr>
          <ns0:cNvPr id="9" name="Rectangle 8"/>
          <ns0:cNvSpPr/>
          <ns0:nvPr/>
        </ns0:nvSpPr>
        <ns0:spPr>
          <ns1:xfrm>
            <ns1:off x="6583680" y="822960"/>
            <ns1:ext cx="5257800" cy="64008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6583680" y="5833872"/>
            <ns1:ext cx="5257800" cy="64008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457200" y="914400"/>
            <ns1:ext cx="58521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92278F"/>
                </ns1:solidFill>
                <ns1:latin typeface="Calibri"/>
              </ns1:rPr>
              <ns1:t>The BRC runs some of UK [Prospect_Company_Y]'s most influential events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57200" y="1463040"/>
            <ns1:ext cx="1280160" cy="64008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57200" y="1536192"/>
            <ns1:ext cx="128016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200+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1920240" y="1554480"/>
            <ns1:ext cx="44805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Major [Prospect_Company_Y] brand members including Tesco, M&amp;S, IKEA, John Lewis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2331720"/>
            <ns1:ext cx="1280160" cy="64008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457200" y="2404872"/>
            <ns1:ext cx="128016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c.80%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1920240" y="2423160"/>
            <ns1:ext cx="44805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of UK [Prospect_Company_Y] sales flow through BRC member organisations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3200400"/>
            <ns1:ext cx="1280160" cy="64008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457200" y="3273552"/>
            <ns1:ext cx="128016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14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1920240" y="3291840"/>
            <ns1:ext cx="44805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Member communities running forums, roundtables, and learning events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457200" y="4069080"/>
            <ns1:ext cx="1280160" cy="64008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457200" y="4142232"/>
            <ns1:ext cx="128016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Annual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1920240" y="4160520"/>
            <ns1:ext cx="44805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[Prospect_Company_Y] Conference bringing together [Prospect_Company_Y]ers and policy makers</ns1:t>
            </ns1:r>
          </ns1:p>
        </ns0:txBody>
      </ns0:sp>
      <ns0:sp>
        <ns0:nvSpPr>
          <ns0:cNvPr id="24" name="Rectangle 23"/>
          <ns0:cNvSpPr/>
          <ns0:nvPr/>
        </ns0:nvSpPr>
        <ns0:spPr>
          <ns1:xfrm>
            <ns1:off x="457200" y="5760720"/>
            <ns1:ext cx="5852160" cy="68580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594360" y="5879592"/>
            <ns1:ext cx="5577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FFFFFF"/>
                </ns1:solidFill>
                <ns1:latin typeface="Calibri"/>
              </ns1:rPr>
              <ns1:t>[Provider_Company_I]: proven production for trade associations, conferences, and hybrid member events globally.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Venue Planning &amp; Conference Flow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5A105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3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555566"/>
                </ns1:solidFill>
                <ns1:latin typeface="Calibri"/>
              </ns1:rPr>
              <ns1:t>3/7</ns1:t>
            </ns1:r>
          </ns1:p>
        </ns0:txBody>
      </ns0:sp>
      <ns0:pic>
        <ns0:nvPicPr>
          <ns0:cNvPr id="8" name="Picture 7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822960"/>
            <ns1:ext cx="6858000" cy="5029200"/>
          </ns1:xfrm>
          <ns1:prstGeom prst="rect">
            <ns1:avLst/>
          </ns1:prstGeom>
        </ns0:spPr>
      </ns0:pic>
      <ns0:sp>
        <ns0:nvSpPr>
          <ns0:cNvPr id="9" name="Rectangle 8"/>
          <ns0:cNvSpPr/>
          <ns0:nvPr/>
        </ns0:nvSpPr>
        <ns0:spPr>
          <ns1:xfrm>
            <ns1:off x="365760" y="822960"/>
            <ns1:ext cx="6858000" cy="64008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365760" y="5897880"/>
            <ns1:ext cx="68580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555566"/>
                </ns1:solidFill>
                <ns1:latin typeface="Calibri"/>
              </ns1:rPr>
              <ns1:t>Conceptual layout — proposed for Queen Elizabeth II Centre or ExCeL London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7589520" y="1005840"/>
            <ns1:ext cx="4297680" cy="1417320"/>
          </ns1:xfrm>
          <ns1:prstGeom prst="rect">
            <ns1:avLst/>
          </ns1:prstGeom>
          <ns1:solidFill>
            <ns1:srgbClr val="F8F4F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7589520" y="1005840"/>
            <ns1:ext cx="109728" cy="141732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818120" y="1143000"/>
            <ns1:ext cx="39319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92278F"/>
                </ns1:solidFill>
                <ns1:latin typeface="Calibri"/>
              </ns1:rPr>
              <ns1:t>Registration Experience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818120" y="1554480"/>
            <ns1:ext cx="393192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Branded arrivals, digital badge scanning, delegate welcome packs, and guest journey mapping from arrival to sessions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7589520" y="2606040"/>
            <ns1:ext cx="4297680" cy="1417320"/>
          </ns1:xfrm>
          <ns1:prstGeom prst="rect">
            <ns1:avLst/>
          </ns1:prstGeom>
          <ns1:solidFill>
            <ns1:srgbClr val="F8F4F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7589520" y="2606040"/>
            <ns1:ext cx="109728" cy="141732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818120" y="2743200"/>
            <ns1:ext cx="39319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92278F"/>
                </ns1:solidFill>
                <ns1:latin typeface="Calibri"/>
              </ns1:rPr>
              <ns1:t>Conference Flow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818120" y="3154680"/>
            <ns1:ext cx="393192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Theatre seating for keynote sessions, breakout rooms, networking areas, and sponsor exhibition zones — all within one managed flow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7589520" y="4206240"/>
            <ns1:ext cx="4297680" cy="1417320"/>
          </ns1:xfrm>
          <ns1:prstGeom prst="rect">
            <ns1:avLst/>
          </ns1:prstGeom>
          <ns1:solidFill>
            <ns1:srgbClr val="F8F4F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Rectangle 19"/>
          <ns0:cNvSpPr/>
          <ns0:nvPr/>
        </ns0:nvSpPr>
        <ns0:spPr>
          <ns1:xfrm>
            <ns1:off x="7589520" y="4206240"/>
            <ns1:ext cx="109728" cy="141732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818120" y="4343400"/>
            <ns1:ext cx="39319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92278F"/>
                </ns1:solidFill>
                <ns1:latin typeface="Calibri"/>
              </ns1:rPr>
              <ns1:t>Sponsor Integration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7818120" y="4754880"/>
            <ns1:ext cx="393192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Sponsor demo zones embedded in high-traffic delegate paths — connecting associate members with [Prospect_Company_Y] decision-makers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8F4F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Sponsor Activation &amp; Exhibitor Value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5A105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4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555566"/>
                </ns1:solidFill>
                <ns1:latin typeface="Calibri"/>
              </ns1:rPr>
              <ns1:t>4/7</ns1:t>
            </ns1:r>
          </ns1:p>
        </ns0:txBody>
      </ns0:sp>
      <ns0:pic>
        <ns0:nvPicPr>
          <ns0:cNvPr id="8" name="Picture 7" descr="sponsor_zon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685800"/>
            <ns1:ext cx="12188952" cy="2926080"/>
          </ns1:xfrm>
          <ns1:prstGeom prst="rect">
            <ns1:avLst/>
          </ns1:prstGeom>
        </ns0:spPr>
      </ns0:pic>
      <ns0:sp>
        <ns0:nvSpPr>
          <ns0:cNvPr id="9" name="Rectangle 8"/>
          <ns0:cNvSpPr/>
          <ns0:nvPr/>
        </ns0:nvSpPr>
        <ns0:spPr>
          <ns1:xfrm>
            <ns1:off x="365760" y="3749039"/>
            <ns1:ext cx="3657600" cy="27432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365760" y="3749039"/>
            <ns1:ext cx="3657600" cy="9144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3950208"/>
            <ns1:ext cx="32918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92278F"/>
                </ns1:solidFill>
                <ns1:latin typeface="Calibri"/>
              </ns1:rPr>
              <ns1:t>Branded Sponsor Zones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48640" y="4434840"/>
            <ns1:ext cx="3291840" cy="1645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Designed activation stands connecting BRC associate members with [Prospect_Company_Y] decision-makers in high-traffic conference areas.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4251960" y="3749039"/>
            <ns1:ext cx="3657600" cy="27432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251960" y="3749039"/>
            <ns1:ext cx="3657600" cy="9144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4434840" y="3950208"/>
            <ns1:ext cx="32918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92278F"/>
                </ns1:solidFill>
                <ns1:latin typeface="Calibri"/>
              </ns1:rPr>
              <ns1:t>Digital Lead Generation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4434840" y="4434840"/>
            <ns1:ext cx="3291840" cy="1645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Badge-scan technology, QR interaction points, and session-specific sponsor messaging driving measurable engagement.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8138160" y="3749039"/>
            <ns1:ext cx="3657600" cy="27432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8138160" y="3749039"/>
            <ns1:ext cx="3657600" cy="9144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8321040" y="3950208"/>
            <ns1:ext cx="32918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92278F"/>
                </ns1:solidFill>
                <ns1:latin typeface="Calibri"/>
              </ns1:rPr>
              <ns1:t>Sponsor ROI Reporting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321040" y="4434840"/>
            <ns1:ext cx="3291840" cy="1645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1A1A2E"/>
                </ns1:solidFill>
                <ns1:latin typeface="Calibri"/>
              </ns1:rPr>
              <ns1:t>Post-event analytics: lead quality, dwell time, and engagement data delivered to every sponsor after the conference.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5A105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[Prospect_Company_A] &amp; Content Packaging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92278F"/>
                </ns1:solidFill>
                <ns1:latin typeface="Calibri"/>
              </ns1:rPr>
              <ns1:t>5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F3E8F3"/>
                </ns1:solidFill>
                <ns1:latin typeface="Calibri"/>
              </ns1:rPr>
              <ns1:t>5/7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822960"/>
            <ns1:ext cx="112471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0">
                <ns1:solidFill>
                  <ns1:srgbClr val="F3E8F3"/>
                </ns1:solidFill>
                <ns1:latin typeface="Calibri"/>
              </ns1:rPr>
              <ns1:t>Extending BRC conference value to every member — in the room and beyond.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457200" y="1508760"/>
            <ns1:ext cx="5577840" cy="2194560"/>
          </ns1:xfrm>
          <ns1:prstGeom prst="rect">
            <ns1:avLst/>
          </ns1:prstGeom>
          <ns1:solidFill>
            <ns1:srgbClr val="7A1A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457200" y="1508760"/>
            <ns1:ext cx="91440" cy="21945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13232" y="1673352"/>
            <ns1:ext cx="5120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FFFFFF"/>
                </ns1:solidFill>
                <ns1:latin typeface="Calibri"/>
              </ns1:rPr>
              <ns1:t>Live Broadcast to Members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13232" y="2167128"/>
            <ns1:ext cx="512064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F3E8F3"/>
                </ns1:solidFill>
                <ns1:latin typeface="Calibri"/>
              </ns1:rPr>
              <ns1:t>BRC conferences broadcast live to members across the UK who cannot attend in person — extending reach across all 200+ member organisations.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6355080" y="1508760"/>
            <ns1:ext cx="5577840" cy="2194560"/>
          </ns1:xfrm>
          <ns1:prstGeom prst="rect">
            <ns1:avLst/>
          </ns1:prstGeom>
          <ns1:solidFill>
            <ns1:srgbClr val="7A1A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6355080" y="1508760"/>
            <ns1:ext cx="91440" cy="21945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611112" y="1673352"/>
            <ns1:ext cx="5120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FFFFFF"/>
                </ns1:solidFill>
                <ns1:latin typeface="Calibri"/>
              </ns1:rPr>
              <ns1:t>On-Demand Community Hub Content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611112" y="2167128"/>
            <ns1:ext cx="512064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F3E8F3"/>
                </ns1:solidFill>
                <ns1:latin typeface="Calibri"/>
              </ns1:rPr>
              <ns1:t>Sessions recorded, edited, and published to the BRC Community Hub as on-demand content accessible to the full member community.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457200" y="4023360"/>
            <ns1:ext cx="5577840" cy="2194560"/>
          </ns1:xfrm>
          <ns1:prstGeom prst="rect">
            <ns1:avLst/>
          </ns1:prstGeom>
          <ns1:solidFill>
            <ns1:srgbClr val="7A1A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4023360"/>
            <ns1:ext cx="91440" cy="21945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713232" y="4187952"/>
            <ns1:ext cx="5120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FFFFFF"/>
                </ns1:solidFill>
                <ns1:latin typeface="Calibri"/>
              </ns1:rPr>
              <ns1:t>Interactive Remote Participation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713232" y="4681728"/>
            <ns1:ext cx="512064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F3E8F3"/>
                </ns1:solidFill>
                <ns1:latin typeface="Calibri"/>
              </ns1:rPr>
              <ns1:t>Live Q&amp;A, audience polling, and digital networking tools — keeping remote attendees fully engaged with the room in real time.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6355080" y="4023360"/>
            <ns1:ext cx="5577840" cy="2194560"/>
          </ns1:xfrm>
          <ns1:prstGeom prst="rect">
            <ns1:avLst/>
          </ns1:prstGeom>
          <ns1:solidFill>
            <ns1:srgbClr val="7A1A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Rectangle 21"/>
          <ns0:cNvSpPr/>
          <ns0:nvPr/>
        </ns0:nvSpPr>
        <ns0:spPr>
          <ns1:xfrm>
            <ns1:off x="6355080" y="4023360"/>
            <ns1:ext cx="91440" cy="21945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611112" y="4187952"/>
            <ns1:ext cx="5120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FFFFFF"/>
                </ns1:solidFill>
                <ns1:latin typeface="Calibri"/>
              </ns1:rPr>
              <ns1:t>Scalable Format Library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6611112" y="4681728"/>
            <ns1:ext cx="512064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F3E8F3"/>
                </ns1:solidFill>
                <ns1:latin typeface="Calibri"/>
              </ns1:rPr>
              <ns1:t>Proven production formats for 200 to 1,500 delegate events — from intimate member forums to the full Annual [Prospect_Company_Y] Conference.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Scope &amp; Programme Options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5A105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6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555566"/>
                </ns1:solidFill>
                <ns1:latin typeface="Calibri"/>
              </ns1:rPr>
              <ns1:t>6/7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82296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1A1A2E"/>
                </ns1:solidFill>
                <ns1:latin typeface="Calibri"/>
              </ns1:rPr>
              <ns1:t>Modular packages designed to support the full BRC events calendar — from flagship conferences to member community forums.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457200" y="1417320"/>
            <ns1:ext cx="11247120" cy="1325880"/>
          </ns1:xfrm>
          <ns1:prstGeom prst="rect">
            <ns1:avLst/>
          </ns1:prstGeom>
          <ns1:solidFill>
            <ns1:srgbClr val="F8F4F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457200" y="1417320"/>
            <ns1:ext cx="109728" cy="132588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31520" y="1527048"/>
            <ns1:ext cx="25603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92278F"/>
                </ns1:solidFill>
                <ns1:latin typeface="Calibri"/>
              </ns1:rPr>
              <ns1:t>Annual [Prospect_Company_Y] Conference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474720" y="1508760"/>
            <ns1:ext cx="640080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1A1A2E"/>
                </ns1:solidFill>
                <ns1:latin typeface="Calibri"/>
              </ns1:rPr>
              <ns1:t>Full production takeover: stage design, keynote AV, sponsor demo zones, delegate registration, hybrid broadcast, awards ceremony option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10058400" y="1508760"/>
            <ns1:ext cx="155448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>
                <ns1:solidFill>
                  <ns1:srgbClr val="555566"/>
                </ns1:solidFill>
                <ns1:latin typeface="Calibri"/>
              </ns1:rPr>
              <ns1:t>1,000–1,500 delegates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57200" y="2926080"/>
            <ns1:ext cx="11247120" cy="1325880"/>
          </ns1:xfrm>
          <ns1:prstGeom prst="rect">
            <ns1:avLst/>
          </ns1:prstGeom>
          <ns1:solidFill>
            <ns1:srgbClr val="F8F4F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2926080"/>
            <ns1:ext cx="109728" cy="132588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31520" y="3035808"/>
            <ns1:ext cx="25603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92278F"/>
                </ns1:solidFill>
                <ns1:latin typeface="Calibri"/>
              </ns1:rPr>
              <ns1:t>Member Forums &amp; Roundtables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3474720" y="3017520"/>
            <ns1:ext cx="640080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1A1A2E"/>
                </ns1:solidFill>
                <ns1:latin typeface="Calibri"/>
              </ns1:rPr>
              <ns1:t>Scalable production: AV, registration, modular stage, networking zone design, and hybrid broadcast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10058400" y="3017520"/>
            <ns1:ext cx="155448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>
                <ns1:solidFill>
                  <ns1:srgbClr val="555566"/>
                </ns1:solidFill>
                <ns1:latin typeface="Calibri"/>
              </ns1:rPr>
              <ns1:t>200–800 delegates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4434840"/>
            <ns1:ext cx="11247120" cy="1325880"/>
          </ns1:xfrm>
          <ns1:prstGeom prst="rect">
            <ns1:avLst/>
          </ns1:prstGeom>
          <ns1:solidFill>
            <ns1:srgbClr val="F8F4F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Rectangle 19"/>
          <ns0:cNvSpPr/>
          <ns0:nvPr/>
        </ns0:nvSpPr>
        <ns0:spPr>
          <ns1:xfrm>
            <ns1:off x="457200" y="4434840"/>
            <ns1:ext cx="109728" cy="1325880"/>
          </ns1:xfrm>
          <ns1:prstGeom prst="rect">
            <ns1:avLst/>
          </ns1:prstGeom>
          <ns1:solidFill>
            <ns1:srgbClr val="9227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31520" y="4544568"/>
            <ns1:ext cx="25603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92278F"/>
                </ns1:solidFill>
                <ns1:latin typeface="Calibri"/>
              </ns1:rPr>
              <ns1:t>Award Ceremony Add-On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3474720" y="4526280"/>
            <ns1:ext cx="640080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1A1A2E"/>
                </ns1:solidFill>
                <ns1:latin typeface="Calibri"/>
              </ns1:rPr>
              <ns1:t>Premium stage build, custom trophy presentation setup, MC production support, photography, and highlights reel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10058400" y="4526280"/>
            <ns1:ext cx="155448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>
                <ns1:solidFill>
                  <ns1:srgbClr val="555566"/>
                </ns1:solidFill>
                <ns1:latin typeface="Calibri"/>
              </ns1:rPr>
              <ns1:t>Optional add-on for any event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457200" y="5989320"/>
            <ns1:ext cx="112471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555566"/>
                </ns1:solidFill>
                <ns1:latin typeface="Calibri"/>
              </ns1:rPr>
              <ns1:t>All packages include dedicated project management, on-site crew, post-event debrief, and sponsor/delegate analytics.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5A1058">
              <ns1:alpha val="8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2286000" y="2743200"/>
            <ns1:ext cx="7616952" cy="7315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0" y="914400"/>
            <ns1:ext cx="12188952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3800" b="1">
                <ns1:solidFill>
                  <ns1:srgbClr val="FFFFFF"/>
                </ns1:solidFill>
                <ns1:latin typeface="Calibri"/>
              </ns1:rPr>
              <ns1:t>Let's Shape the Future
of [Prospect_Company_Y] Together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914400" y="2834640"/>
            <ns1:ext cx="10360152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>
                <ns1:solidFill>
                  <ns1:srgbClr val="F3E8F3"/>
                </ns1:solidFill>
                <ns1:latin typeface="Calibri"/>
              </ns1:rPr>
              <ns1:t>[Provider_Company_I] — Powering Association Conferences &amp; Industry Events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3200400" y="3657600"/>
            <ns1:ext cx="5788152" cy="1737360"/>
          </ns1:xfrm>
          <ns1:prstGeom prst="rect">
            <ns1:avLst/>
          </ns1:prstGeom>
          <ns1:solidFill>
            <ns1:srgbClr val="7A1A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3200400" y="3657600"/>
            <ns1:ext cx="5788152" cy="64008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3200400" y="3794760"/>
            <ns1:ext cx="5788152" cy="1417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>
                <ns1:solidFill>
                  <ns1:srgbClr val="FFFFFF"/>
                </ns1:solidFill>
                <ns1:latin typeface="Calibri"/>
              </ns1:rPr>
              <ns1:t>[Contact Name]
[email@[Provider_Company_I].com]  |  [+44 xxx xxxx xxxx]
Let's discuss BRC's 2027 conference programme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