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[Prospect_Company_A]_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61022">
              <ns1:alpha val="68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12191695" cy="64008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6793992"/>
            <ns1:ext cx="12191695" cy="64008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12127687" y="0"/>
            <ns1:ext cx="64008" cy="685800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1371600" y="1280160"/>
            <ns1:ext cx="941832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0" i="1">
                <ns1:solidFill>
                  <ns1:srgbClr val="C49A2C"/>
                </ns1:solidFill>
              </ns1:rPr>
              <ns1:t>GALA &amp; LEADERSHIP EVENT PROPOSAL  |  2027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731520" y="1737360"/>
            <ns1:ext cx="10698480" cy="13716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4000" b="1" i="0">
                <ns1:solidFill>
                  <ns1:srgbClr val="FFFFFF"/>
                </ns1:solidFill>
              </ns1:rPr>
              <ns1:t>[Prospect_Company_A]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1097280" y="3246120"/>
            <ns1:ext cx="996696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900" b="0" i="0">
                <ns1:solidFill>
                  <ns1:srgbClr val="F7F0DB"/>
                </ns1:solidFill>
              </ns1:rPr>
              <ns1:t>[Prospect_Company_A] &amp; Global Leadership Awards Gala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4114800" y="3913632"/>
            <ns1:ext cx="3931920" cy="2540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914400" y="4069080"/>
            <ns1:ext cx="1033272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500" b="0" i="0">
                <ns1:solidFill>
                  <ns1:srgbClr val="CCCCCC"/>
                </ns1:solidFill>
              </ns1:rPr>
              <ns1:t>A [Provider_Company_H] Group Event Proposal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914400" y="4544568"/>
            <ns1:ext cx="1033272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0" i="0">
                <ns1:solidFill>
                  <ns1:srgbClr val="C49A2C"/>
                </ns1:solidFill>
              </ns1:rPr>
              <ns1:t>Proposed: June 2027  |  Washington, D.C.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914400" y="6309360"/>
            <ns1:ext cx="103327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0">
                <ns1:solidFill>
                  <ns1:srgbClr val="C49A2C"/>
                </ns1:solidFill>
              </ns1:rPr>
              <ns1:t>www.[Provider_Company_H][Company_Website_A]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F2EFE9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3" name="Picture 2" descr="[Prospect_Company_A]_agency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5669280" cy="6858000"/>
          </ns1:xfrm>
          <ns1:prstGeom prst="rect">
            <ns1:avLst/>
          </ns1:prstGeom>
        </ns0:spPr>
      </ns0:pic>
      <ns0:sp>
        <ns0:nvSpPr>
          <ns0:cNvPr id="4" name="Rectangle 3"/>
          <ns0:cNvSpPr/>
          <ns0:nvPr/>
        </ns0:nvSpPr>
        <ns0:spPr>
          <ns1:xfrm>
            <ns1:off x="0" y="4754880"/>
            <ns1:ext cx="5669280" cy="2103120"/>
          </ns1:xfrm>
          <ns1:prstGeom prst="rect">
            <ns1:avLst/>
          </ns1:prstGeom>
          <ns1:solidFill>
            <ns1:srgbClr val="061022">
              <ns1:alpha val="7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5669280" y="0"/>
            <ns1:ext cx="6522415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5669280" y="0"/>
            <ns1:ext cx="73152" cy="685800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989320" y="502920"/>
            <ns1:ext cx="585216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C49A2C"/>
                </ns1:solidFill>
              </ns1:rPr>
              <ns1:t>ABOUT US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5989320" y="932688"/>
            <ns1:ext cx="2560320" cy="2540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989320" y="1024128"/>
            <ns1:ext cx="585216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800" b="1" i="0">
                <ns1:solidFill>
                  <ns1:srgbClr val="0B1F3A"/>
                </ns1:solidFill>
              </ns1:rPr>
              <ns1:t>The [Provider_Company_H] Group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989320" y="1618488"/>
            <ns1:ext cx="585216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555555"/>
                </ns1:solidFill>
              </ns1:rPr>
              <ns1:t>Global Event Management  |  Washington, D.C.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5989320" y="2276856"/>
            <ns1:ext cx="256032" cy="256032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446520" y="2249424"/>
            <ns1:ext cx="539496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0B1F3A"/>
                </ns1:solidFill>
              </ns1:rPr>
              <ns1:t>[Prospect_Company_A]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446520" y="2560320"/>
            <ns1:ext cx="539496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555555"/>
                </ns1:solidFill>
              </ns1:rPr>
              <ns1:t>Headquartered in Washington, D.C. — the center of
diplomatic and association event management.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5989320" y="3118104"/>
            <ns1:ext cx="256032" cy="256032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6446520" y="3090672"/>
            <ns1:ext cx="539496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0B1F3A"/>
                </ns1:solidFill>
              </ns1:rPr>
              <ns1:t>Diplomatic &amp; Executive Events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6446520" y="3401568"/>
            <ns1:ext cx="539496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555555"/>
                </ns1:solidFill>
              </ns1:rPr>
              <ns1:t>Specialists in high-protocol galas, leadership summits,
awards ceremonies, and government convenings.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5989320" y="3959352"/>
            <ns1:ext cx="256032" cy="256032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6446520" y="3931920"/>
            <ns1:ext cx="539496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0B1F3A"/>
                </ns1:solidFill>
              </ns1:rPr>
              <ns1:t>Turnkey Delivery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6446520" y="4242816"/>
            <ns1:ext cx="539496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555555"/>
                </ns1:solidFill>
              </ns1:rPr>
              <ns1:t>Full-service: venue sourcing, production, VIP protocol,
speaker logistics, décor, and post-event reporting.</ns1:t>
            </ns1:r>
          </ns1:p>
        </ns0:txBody>
      </ns0:sp>
      <ns0:sp>
        <ns0:nvSpPr>
          <ns0:cNvPr id="20" name="Rectangle 19"/>
          <ns0:cNvSpPr/>
          <ns0:nvPr/>
        </ns0:nvSpPr>
        <ns0:spPr>
          <ns1:xfrm>
            <ns1:off x="5989320" y="4800600"/>
            <ns1:ext cx="256032" cy="256032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6446520" y="4773168"/>
            <ns1:ext cx="539496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0B1F3A"/>
                </ns1:solidFill>
              </ns1:rPr>
              <ns1:t>Partnership-First Approach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6446520" y="5084064"/>
            <ns1:ext cx="539496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555555"/>
                </ns1:solidFill>
              </ns1:rPr>
              <ns1:t>We extend your team's capacity with white-glove service
and seamless stakeholder coordination.</ns1:t>
            </ns1:r>
          </ns1:p>
        </ns0:txBody>
      </ns0:sp>
      <ns0:sp>
        <ns0:nvSpPr>
          <ns0:cNvPr id="23" name="Rectangle 22"/>
          <ns0:cNvSpPr/>
          <ns0:nvPr/>
        </ns0:nvSpPr>
        <ns0:spPr>
          <ns1:xfrm>
            <ns1:off x="5989320" y="6035040"/>
            <ns1:ext cx="2286000" cy="2540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5989320" y="6172200"/>
            <ns1:ext cx="585216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0B1F3A"/>
                </ns1:solidFill>
              </ns1:rPr>
              <ns1:t>www.[Provider_Company_H][Company_Website_A]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B1F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6793992"/>
            <ns1:ext cx="12191695" cy="64008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12191695" cy="64008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914400" y="347472"/>
            <ns1:ext cx="103327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1" i="0">
                <ns1:solidFill>
                  <ns1:srgbClr val="C49A2C"/>
                </ns1:solidFill>
              </ns1:rPr>
              <ns1:t>WHY [Provider_Company_H] GROUP FOR [Prospect_Company_X]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48640" y="749808"/>
            <ns1:ext cx="1106424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2600" b="1" i="0">
                <ns1:solidFill>
                  <ns1:srgbClr val="FFFFFF"/>
                </ns1:solidFill>
              </ns1:rPr>
              <ns1:t>The Right Partner for Washington's Most Prestigious Bilateral Gala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3474720" y="1444752"/>
            <ns1:ext cx="5212080" cy="2540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Rectangle 7"/>
          <ns0:cNvSpPr/>
          <ns0:nvPr/>
        </ns0:nvSpPr>
        <ns0:spPr>
          <ns1:xfrm>
            <ns1:off x="502920" y="1920240"/>
            <ns1:ext cx="2651760" cy="3749039"/>
          </ns1:xfrm>
          <ns1:prstGeom prst="rect">
            <ns1:avLst/>
          </ns1:prstGeom>
          <ns1:solidFill>
            <ns1:srgbClr val="142E52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502920" y="1920240"/>
            <ns1:ext cx="2651760" cy="50292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04088" y="2084831"/>
            <ns1:ext cx="224028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700" b="1" i="0">
                <ns1:solidFill>
                  <ns1:srgbClr val="FFFFFF"/>
                </ns1:solidFill>
              </ns1:rPr>
              <ns1:t>D.C.-Native
Diplomacy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04088" y="2743200"/>
            <ns1:ext cx="2240280" cy="23774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CCCCCC"/>
                </ns1:solidFill>
              </ns1:rPr>
              <ns1:t>Headquartered blocks from Embassy Row — fluent in diplomatic protocol, VIP management, and government-adjacent event logistics.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3429000" y="1920240"/>
            <ns1:ext cx="2651760" cy="3749039"/>
          </ns1:xfrm>
          <ns1:prstGeom prst="rect">
            <ns1:avLst/>
          </ns1:prstGeom>
          <ns1:solidFill>
            <ns1:srgbClr val="142E52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Rectangle 12"/>
          <ns0:cNvSpPr/>
          <ns0:nvPr/>
        </ns0:nvSpPr>
        <ns0:spPr>
          <ns1:xfrm>
            <ns1:off x="3429000" y="1920240"/>
            <ns1:ext cx="2651760" cy="50292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3630168" y="2084831"/>
            <ns1:ext cx="224028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700" b="1" i="0">
                <ns1:solidFill>
                  <ns1:srgbClr val="FFFFFF"/>
                </ns1:solidFill>
              </ns1:rPr>
              <ns1:t>Global
Execution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3630168" y="2743200"/>
            <ns1:ext cx="2240280" cy="23774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CCCCCC"/>
                </ns1:solidFill>
              </ns1:rPr>
              <ns1:t>[Prospect_Company_X]'s U.S.-India-Japan multi-stakeholder network demands a partner with [Prospect_Company_A]</ns1:t>
            </ns1:r>
          </ns1:p>
        </ns0:txBody>
      </ns0:sp>
      <ns0:sp>
        <ns0:nvSpPr>
          <ns0:cNvPr id="16" name="Rectangle 15"/>
          <ns0:cNvSpPr/>
          <ns0:nvPr/>
        </ns0:nvSpPr>
        <ns0:spPr>
          <ns1:xfrm>
            <ns1:off x="6355080" y="1920240"/>
            <ns1:ext cx="2651760" cy="3749039"/>
          </ns1:xfrm>
          <ns1:prstGeom prst="rect">
            <ns1:avLst/>
          </ns1:prstGeom>
          <ns1:solidFill>
            <ns1:srgbClr val="142E52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Rectangle 16"/>
          <ns0:cNvSpPr/>
          <ns0:nvPr/>
        </ns0:nvSpPr>
        <ns0:spPr>
          <ns1:xfrm>
            <ns1:off x="6355080" y="1920240"/>
            <ns1:ext cx="2651760" cy="50292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6556248" y="2084831"/>
            <ns1:ext cx="224028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700" b="1" i="0">
                <ns1:solidFill>
                  <ns1:srgbClr val="FFFFFF"/>
                </ns1:solidFill>
              </ns1:rPr>
              <ns1:t>Gala &amp;
Awards Expertise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6556248" y="2743200"/>
            <ns1:ext cx="2240280" cy="23774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CCCCCC"/>
                </ns1:solidFill>
              </ns1:rPr>
              <ns1:t>Awards choreography, speaker transitions, gala dinner production, and media coordination built in to every engagement.</ns1:t>
            </ns1:r>
          </ns1:p>
        </ns0:txBody>
      </ns0:sp>
      <ns0:sp>
        <ns0:nvSpPr>
          <ns0:cNvPr id="20" name="Rectangle 19"/>
          <ns0:cNvSpPr/>
          <ns0:nvPr/>
        </ns0:nvSpPr>
        <ns0:spPr>
          <ns1:xfrm>
            <ns1:off x="9281160" y="1920240"/>
            <ns1:ext cx="2651760" cy="3749039"/>
          </ns1:xfrm>
          <ns1:prstGeom prst="rect">
            <ns1:avLst/>
          </ns1:prstGeom>
          <ns1:solidFill>
            <ns1:srgbClr val="142E52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Rectangle 20"/>
          <ns0:cNvSpPr/>
          <ns0:nvPr/>
        </ns0:nvSpPr>
        <ns0:spPr>
          <ns1:xfrm>
            <ns1:off x="9281160" y="1920240"/>
            <ns1:ext cx="2651760" cy="50292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9482328" y="2084831"/>
            <ns1:ext cx="224028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700" b="1" i="0">
                <ns1:solidFill>
                  <ns1:srgbClr val="FFFFFF"/>
                </ns1:solidFill>
              </ns1:rPr>
              <ns1:t>Prestige
Venue Access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9482328" y="2743200"/>
            <ns1:ext cx="2240280" cy="23774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CCCCCC"/>
                </ns1:solidFill>
              </ns1:rPr>
              <ns1:t>From Kennedy Center to Waldorf Astoria — we know Washington's premier event venues and their protocols.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1188720" y="6035040"/>
            <ns1:ext cx="97840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0" i="1">
                <ns1:solidFill>
                  <ns1:srgbClr val="C49A2C"/>
                </ns1:solidFill>
              </ns1:rPr>
              <ns1:t>Emphasizing summit management, VIP protocol, speaker handling, and high-level stakeholder engagement.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[Prospect_Company_A]_concept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61022">
              <ns1:alpha val="62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12191695" cy="64008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6793992"/>
            <ns1:ext cx="12191695" cy="64008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914400" y="384048"/>
            <ns1:ext cx="103327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1" i="0">
                <ns1:solidFill>
                  <ns1:srgbClr val="C49A2C"/>
                </ns1:solidFill>
              </ns1:rPr>
              <ns1:t>EVENT VISION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48640" y="804672"/>
            <ns1:ext cx="1106424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3000" b="1" i="0">
                <ns1:solidFill>
                  <ns1:srgbClr val="FFFFFF"/>
                </ns1:solidFill>
              </ns1:rPr>
              <ns1:t>[Prospect_Company_A] &amp; Global Leadership Awards Gala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3474720" y="1673352"/>
            <ns1:ext cx="5212080" cy="2540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914400" y="1783080"/>
            <ns1:ext cx="103327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0" i="0">
                <ns1:solidFill>
                  <ns1:srgbClr val="F7F0DB"/>
                </ns1:solidFill>
              </ns1:rPr>
              <ns1:t>An evening that elevates U.S.-India-Japan bilateral diplomacy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685800" y="2578608"/>
            <ns1:ext cx="2606040" cy="2377440"/>
          </ns1:xfrm>
          <ns1:prstGeom prst="rect">
            <ns1:avLst/>
          </ns1:prstGeom>
          <ns1:solidFill>
            <ns1:srgbClr val="12244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685800" y="2578608"/>
            <ns1:ext cx="2606040" cy="50292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868680" y="2743200"/>
            <ns1:ext cx="224028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</ns1:rPr>
              <ns1:t>Fireside
Conversations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868680" y="3310128"/>
            <ns1:ext cx="224028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C49A2C"/>
                </ns1:solidFill>
              </ns1:rPr>
              <ns1:t>Senior officials,
ambassadors &amp; CEOs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3520440" y="2578608"/>
            <ns1:ext cx="2606040" cy="2377440"/>
          </ns1:xfrm>
          <ns1:prstGeom prst="rect">
            <ns1:avLst/>
          </ns1:prstGeom>
          <ns1:solidFill>
            <ns1:srgbClr val="12244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3520440" y="2578608"/>
            <ns1:ext cx="2606040" cy="50292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3703320" y="2743200"/>
            <ns1:ext cx="224028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</ns1:rPr>
              <ns1:t>Global Leadership
Awards Ceremony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3703320" y="3310128"/>
            <ns1:ext cx="224028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C49A2C"/>
                </ns1:solidFill>
              </ns1:rPr>
              <ns1:t>Recognizing bilateral
business leaders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6355080" y="2578608"/>
            <ns1:ext cx="2606040" cy="2377440"/>
          </ns1:xfrm>
          <ns1:prstGeom prst="rect">
            <ns1:avLst/>
          </ns1:prstGeom>
          <ns1:solidFill>
            <ns1:srgbClr val="12244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6355080" y="2578608"/>
            <ns1:ext cx="2606040" cy="50292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537960" y="2743200"/>
            <ns1:ext cx="224028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</ns1:rPr>
              <ns1:t>Black-Tie
Gala Dinner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6537960" y="3310128"/>
            <ns1:ext cx="224028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C49A2C"/>
                </ns1:solidFill>
              </ns1:rPr>
              <ns1:t>Seated dinner with
diplomats &amp; ministers</ns1:t>
            </ns1:r>
          </ns1:p>
        </ns0:txBody>
      </ns0:sp>
      <ns0:sp>
        <ns0:nvSpPr>
          <ns0:cNvPr id="22" name="Rectangle 21"/>
          <ns0:cNvSpPr/>
          <ns0:nvPr/>
        </ns0:nvSpPr>
        <ns0:spPr>
          <ns1:xfrm>
            <ns1:off x="9189720" y="2578608"/>
            <ns1:ext cx="2606040" cy="2377440"/>
          </ns1:xfrm>
          <ns1:prstGeom prst="rect">
            <ns1:avLst/>
          </ns1:prstGeom>
          <ns1:solidFill>
            <ns1:srgbClr val="12244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Rectangle 22"/>
          <ns0:cNvSpPr/>
          <ns0:nvPr/>
        </ns0:nvSpPr>
        <ns0:spPr>
          <ns1:xfrm>
            <ns1:off x="9189720" y="2578608"/>
            <ns1:ext cx="2606040" cy="50292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9372600" y="2743200"/>
            <ns1:ext cx="224028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</ns1:rPr>
              <ns1:t>VIP Reception</ns1:t>
            </ns1:r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9372600" y="3310128"/>
            <ns1:ext cx="224028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C49A2C"/>
                </ns1:solidFill>
              </ns1:rPr>
              <ns1:t>Cocktails &amp; pre-dinner
exclusive access</ns1:t>
            </ns1:r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731520" y="5349240"/>
            <ns1:ext cx="106984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0" i="0">
                <ns1:solidFill>
                  <ns1:srgbClr val="CCCCCC"/>
                </ns1:solidFill>
              </ns1:rPr>
              <ns1:t>Proposed: June 2027  |  Kennedy Center / Waldorf Astoria  |  Washington, D.C.</ns1:t>
            </ns1:r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731520" y="5870448"/>
            <ns1:ext cx="106984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0" i="1">
                <ns1:solidFill>
                  <ns1:srgbClr val="C49A2C"/>
                </ns1:solidFill>
              </ns1:rPr>
              <ns1:t>Senior U.S. and Indian government officials · Lawmakers · Diplomats · Business leaders</ns1:t>
            </ns1:r>
          </ns1:p>
        </ns0:txBody>
      </ns0:sp>
    </ns0:spTree>
  </ns0:cSld>
  <ns0:clrMapOvr>
    <ns1:masterClrMapping/>
  </ns0:clrMapOvr>
</ns0:sld>
</file>

<file path=ppt/slides/slide5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1005840"/>
          </ns1:xfrm>
          <ns1:prstGeom prst="rect">
            <ns1:avLst/>
          </ns1:prstGeom>
          <ns1:solidFill>
            <ns1:srgbClr val="0B1F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137160"/>
            <ns1:ext cx="73152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49A2C"/>
                </ns1:solidFill>
              </ns1:rPr>
              <ns1:t>VENUE &amp; EVENT LAYOUT</ns1:t>
            </ns1:r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475488"/>
            <ns1:ext cx="9144000" cy="43891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FFFFFF"/>
                </ns1:solidFill>
              </ns1:rPr>
              <ns1:t>Kennedy Center  or  Waldorf Astoria Washington DC</ns1:t>
            </ns1:r>
          </ns1:p>
        </ns0:txBody>
      </ns0:sp>
      <ns0:pic>
        <ns0:nvPicPr>
          <ns0:cNvPr id="6" name="Picture 5" descr="[Prospect_Company_A]_floorpla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365760" y="1097280"/>
            <ns1:ext cx="6949440" cy="5047488"/>
          </ns1:xfrm>
          <ns1:prstGeom prst="rect">
            <ns1:avLst/>
          </ns1:prstGeom>
        </ns0:spPr>
      </ns0:pic>
      <ns0:sp>
        <ns0:nvSpPr>
          <ns0:cNvPr id="7" name="TextBox 6"/>
          <ns0:cNvSpPr txBox="1"/>
          <ns0:nvPr/>
        </ns0:nvSpPr>
        <ns0:spPr>
          <ns1:xfrm>
            <ns1:off x="365760" y="6217920"/>
            <ns1:ext cx="694944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1">
                <ns1:solidFill>
                  <ns1:srgbClr val="555555"/>
                </ns1:solidFill>
              </ns1:rPr>
              <ns1:t>Conceptual layout — venue floor plan not available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7498079" y="1097280"/>
            <ns1:ext cx="4343400" cy="5120640"/>
          </ns1:xfrm>
          <ns1:prstGeom prst="rect">
            <ns1:avLst/>
          </ns1:prstGeom>
          <ns1:solidFill>
            <ns1:srgbClr val="F2EFE9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7498079" y="1097280"/>
            <ns1:ext cx="54864" cy="512064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726679" y="1280160"/>
            <ns1:ext cx="38404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C49A2C"/>
                </ns1:solidFill>
              </ns1:rPr>
              <ns1:t>VENUE OPTIONS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726679" y="1554480"/>
            <ns1:ext cx="384048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0B1F3A"/>
                </ns1:solidFill>
              </ns1:rPr>
              <ns1:t>Kennedy Center Grand Foyer
Waldorf Astoria Washington DC Ballroom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726679" y="2240280"/>
            <ns1:ext cx="38404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C49A2C"/>
                </ns1:solidFill>
              </ns1:rPr>
              <ns1:t>EVENT ZONES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7726679" y="2514600"/>
            <ns1:ext cx="384048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0B1F3A"/>
                </ns1:solidFill>
              </ns1:rPr>
              <ns1:t>VIP Cocktail Reception  ·  Awards Stage
Seated Gala Dinner  ·  Media Riser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7726679" y="3200400"/>
            <ns1:ext cx="38404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C49A2C"/>
                </ns1:solidFill>
              </ns1:rPr>
              <ns1:t>CAPACITY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7726679" y="3474720"/>
            <ns1:ext cx="384048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0B1F3A"/>
                </ns1:solidFill>
              </ns1:rPr>
              <ns1:t>200–600 guests
(Full venue transformation)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7726679" y="4160520"/>
            <ns1:ext cx="38404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C49A2C"/>
                </ns1:solidFill>
              </ns1:rPr>
              <ns1:t>DESIGN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7726679" y="4434840"/>
            <ns1:ext cx="384048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0B1F3A"/>
                </ns1:solidFill>
              </ns1:rPr>
              <ns1:t>Floral installations, ambient lighting,
gold table settings, diplomatic staging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7726679" y="5120640"/>
            <ns1:ext cx="38404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C49A2C"/>
                </ns1:solidFill>
              </ns1:rPr>
              <ns1:t>PROTOCOL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7726679" y="5394960"/>
            <ns1:ext cx="384048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0B1F3A"/>
                </ns1:solidFill>
              </ns1:rPr>
              <ns1:t>VIP arrival coordination
Ambassadorial &amp; ministerial green rooms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1005840"/>
          </ns1:xfrm>
          <ns1:prstGeom prst="rect">
            <ns1:avLst/>
          </ns1:prstGeom>
          <ns1:solidFill>
            <ns1:srgbClr val="0B1F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137160"/>
            <ns1:ext cx="109728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49A2C"/>
                </ns1:solidFill>
              </ns1:rPr>
              <ns1:t>SUMMIT &amp; GALA SERVICES</ns1:t>
            </ns1:r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475488"/>
            <ns1:ext cx="100584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 i="0">
                <ns1:solidFill>
                  <ns1:srgbClr val="FFFFFF"/>
                </ns1:solidFill>
              </ns1:rPr>
              <ns1:t>Full-Service Leadership Event Management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261872"/>
            <ns1:ext cx="411480" cy="411480"/>
          </ns1:xfrm>
          <ns1:prstGeom prst="rect">
            <ns1:avLst/>
          </ns1:prstGeom>
          <ns1:solidFill>
            <ns1:srgbClr val="0B1F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21208" y="1298448"/>
            <ns1:ext cx="292608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C49A2C"/>
                </ns1:solidFill>
              </ns1:rPr>
              <ns1:t>◆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1024128" y="1280160"/>
            <ns1:ext cx="52578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0B1F3A"/>
                </ns1:solidFill>
              </ns1:rPr>
              <ns1:t>Awards Ceremony Production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1024128" y="1627632"/>
            <ns1:ext cx="52578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555555"/>
                </ns1:solidFill>
              </ns1:rPr>
              <ns1:t>Script coordination, presenter staging, A/V cues, and award presentation choreography.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457200" y="2688336"/>
            <ns1:ext cx="411480" cy="411480"/>
          </ns1:xfrm>
          <ns1:prstGeom prst="rect">
            <ns1:avLst/>
          </ns1:prstGeom>
          <ns1:solidFill>
            <ns1:srgbClr val="0B1F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21208" y="2724912"/>
            <ns1:ext cx="292608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C49A2C"/>
                </ns1:solidFill>
              </ns1:rPr>
              <ns1:t>◆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1024128" y="2706624"/>
            <ns1:ext cx="52578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0B1F3A"/>
                </ns1:solidFill>
              </ns1:rPr>
              <ns1:t>VIP &amp; Speaker Protocol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1024128" y="3054096"/>
            <ns1:ext cx="52578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555555"/>
                </ns1:solidFill>
              </ns1:rPr>
              <ns1:t>Green room management, escort logistics, briefing packets, and run-of-show [Provider_Company_A].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457200" y="4114800"/>
            <ns1:ext cx="411480" cy="411480"/>
          </ns1:xfrm>
          <ns1:prstGeom prst="rect">
            <ns1:avLst/>
          </ns1:prstGeom>
          <ns1:solidFill>
            <ns1:srgbClr val="0B1F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521208" y="4151376"/>
            <ns1:ext cx="292608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C49A2C"/>
                </ns1:solidFill>
              </ns1:rPr>
              <ns1:t>◆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1024128" y="4133088"/>
            <ns1:ext cx="52578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0B1F3A"/>
                </ns1:solidFill>
              </ns1:rPr>
              <ns1:t>Diplomatic Reception Logistics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1024128" y="4480560"/>
            <ns1:ext cx="52578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555555"/>
                </ns1:solidFill>
              </ns1:rPr>
              <ns1:t>Guest sequencing, seating protocol, cultural coordination, and security liaison.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6400800" y="1261872"/>
            <ns1:ext cx="411480" cy="411480"/>
          </ns1:xfrm>
          <ns1:prstGeom prst="rect">
            <ns1:avLst/>
          </ns1:prstGeom>
          <ns1:solidFill>
            <ns1:srgbClr val="0B1F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6464808" y="1298448"/>
            <ns1:ext cx="292608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C49A2C"/>
                </ns1:solidFill>
              </ns1:rPr>
              <ns1:t>◆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967728" y="1280160"/>
            <ns1:ext cx="52578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0B1F3A"/>
                </ns1:solidFill>
              </ns1:rPr>
              <ns1:t>Gala Dinner Programming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6967728" y="1627632"/>
            <ns1:ext cx="52578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555555"/>
                </ns1:solidFill>
              </ns1:rPr>
              <ns1:t>Course timing, entertainment cues, A/V production, and ambient design coordination.</ns1:t>
            </ns1:r>
          </ns1:p>
        </ns0:txBody>
      </ns0:sp>
      <ns0:sp>
        <ns0:nvSpPr>
          <ns0:cNvPr id="22" name="Rectangle 21"/>
          <ns0:cNvSpPr/>
          <ns0:nvPr/>
        </ns0:nvSpPr>
        <ns0:spPr>
          <ns1:xfrm>
            <ns1:off x="6400800" y="2688336"/>
            <ns1:ext cx="411480" cy="411480"/>
          </ns1:xfrm>
          <ns1:prstGeom prst="rect">
            <ns1:avLst/>
          </ns1:prstGeom>
          <ns1:solidFill>
            <ns1:srgbClr val="0B1F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6464808" y="2724912"/>
            <ns1:ext cx="292608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C49A2C"/>
                </ns1:solidFill>
              </ns1:rPr>
              <ns1:t>◆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6967728" y="2706624"/>
            <ns1:ext cx="52578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0B1F3A"/>
                </ns1:solidFill>
              </ns1:rPr>
              <ns1:t>Press &amp; Media Coordination</ns1:t>
            </ns1:r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6967728" y="3054096"/>
            <ns1:ext cx="52578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555555"/>
                </ns1:solidFill>
              </ns1:rPr>
              <ns1:t>Media riser setup, press credential management, and live-stream logistics.</ns1:t>
            </ns1:r>
          </ns1:p>
        </ns0:txBody>
      </ns0:sp>
      <ns0:sp>
        <ns0:nvSpPr>
          <ns0:cNvPr id="26" name="Rectangle 25"/>
          <ns0:cNvSpPr/>
          <ns0:nvPr/>
        </ns0:nvSpPr>
        <ns0:spPr>
          <ns1:xfrm>
            <ns1:off x="6400800" y="4114800"/>
            <ns1:ext cx="411480" cy="411480"/>
          </ns1:xfrm>
          <ns1:prstGeom prst="rect">
            <ns1:avLst/>
          </ns1:prstGeom>
          <ns1:solidFill>
            <ns1:srgbClr val="0B1F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6464808" y="4151376"/>
            <ns1:ext cx="292608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1" i="0">
                <ns1:solidFill>
                  <ns1:srgbClr val="C49A2C"/>
                </ns1:solidFill>
              </ns1:rPr>
              <ns1:t>◆</ns1:t>
            </ns1:r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6967728" y="4133088"/>
            <ns1:ext cx="52578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0B1F3A"/>
                </ns1:solidFill>
              </ns1:rPr>
              <ns1:t>Full Venue &amp; Décor Management</ns1:t>
            </ns1:r>
          </ns1:p>
        </ns0:txBody>
      </ns0:sp>
      <ns0:sp>
        <ns0:nvSpPr>
          <ns0:cNvPr id="29" name="TextBox 28"/>
          <ns0:cNvSpPr txBox="1"/>
          <ns0:nvPr/>
        </ns0:nvSpPr>
        <ns0:spPr>
          <ns1:xfrm>
            <ns1:off x="6967728" y="4480560"/>
            <ns1:ext cx="52578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555555"/>
                </ns1:solidFill>
              </ns1:rPr>
              <ns1:t>Venue sourcing, floral, lighting design, catering, and full on-site management.</ns1:t>
            </ns1:r>
          </ns1:p>
        </ns0:txBody>
      </ns0:sp>
      <ns0:sp>
        <ns0:nvSpPr>
          <ns0:cNvPr id="30" name="Rectangle 29"/>
          <ns0:cNvSpPr/>
          <ns0:nvPr/>
        </ns0:nvSpPr>
        <ns0:spPr>
          <ns1:xfrm>
            <ns1:off x="457200" y="6446520"/>
            <ns1:ext cx="11247120" cy="2540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F2EFE9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1005840"/>
          </ns1:xfrm>
          <ns1:prstGeom prst="rect">
            <ns1:avLst/>
          </ns1:prstGeom>
          <ns1:solidFill>
            <ns1:srgbClr val="0B1F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137160"/>
            <ns1:ext cx="109728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49A2C"/>
                </ns1:solidFill>
              </ns1:rPr>
              <ns1:t>INVESTMENT OVERVIEW</ns1:t>
            </ns1:r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475488"/>
            <ns1:ext cx="100584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 i="0">
                <ns1:solidFill>
                  <ns1:srgbClr val="FFFFFF"/>
                </ns1:solidFill>
              </ns1:rPr>
              <ns1:t>Scoped to Your Summit Vision &amp; Venue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207008"/>
            <ns1:ext cx="11274552" cy="123444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207008"/>
            <ns1:ext cx="59436" cy="123444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85800" y="1298448"/>
            <ns1:ext cx="713232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0B1F3A"/>
                </ns1:solidFill>
              </ns1:rPr>
              <ns1:t>[Prospect_Company_A]
&amp; Awards Gala (Full Turnkey)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85800" y="1801368"/>
            <ns1:ext cx="713232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555555"/>
                </ns1:solidFill>
              </ns1:rPr>
              <ns1:t>Complete gala management: venue sourcing, production, VIP protocol, awards ceremony,
gala dinner, décor, A/V, press coordination, and on-site management.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8778240" y="1481328"/>
            <ns1:ext cx="283464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800" b="1" i="0">
                <ns1:solidFill>
                  <ns1:srgbClr val="0B1F3A"/>
                </ns1:solidFill>
              </ns1:rPr>
              <ns1:t>$75K – $250K+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457200" y="2551176"/>
            <ns1:ext cx="11274552" cy="123444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Rectangle 11"/>
          <ns0:cNvSpPr/>
          <ns0:nvPr/>
        </ns0:nvSpPr>
        <ns0:spPr>
          <ns1:xfrm>
            <ns1:off x="457200" y="2551176"/>
            <ns1:ext cx="59436" cy="123444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85800" y="2642616"/>
            <ns1:ext cx="713232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0B1F3A"/>
                </ns1:solidFill>
              </ns1:rPr>
              <ns1:t>Awards Ceremony Only
(Production &amp; A/V)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685800" y="3145536"/>
            <ns1:ext cx="713232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555555"/>
                </ns1:solidFill>
              </ns1:rPr>
              <ns1:t>Awards script, staging, A/V cues, presenter coordination, and run-of-show management.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8778240" y="2825496"/>
            <ns1:ext cx="283464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800" b="1" i="0">
                <ns1:solidFill>
                  <ns1:srgbClr val="0B1F3A"/>
                </ns1:solidFill>
              </ns1:rPr>
              <ns1:t>$20K – $60K</ns1:t>
            </ns1:r>
          </ns1:p>
        </ns0:txBody>
      </ns0:sp>
      <ns0:sp>
        <ns0:nvSpPr>
          <ns0:cNvPr id="16" name="Rectangle 15"/>
          <ns0:cNvSpPr/>
          <ns0:nvPr/>
        </ns0:nvSpPr>
        <ns0:spPr>
          <ns1:xfrm>
            <ns1:off x="457200" y="3895344"/>
            <ns1:ext cx="11274552" cy="123444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Rectangle 16"/>
          <ns0:cNvSpPr/>
          <ns0:nvPr/>
        </ns0:nvSpPr>
        <ns0:spPr>
          <ns1:xfrm>
            <ns1:off x="457200" y="3895344"/>
            <ns1:ext cx="59436" cy="123444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685800" y="3986784"/>
            <ns1:ext cx="713232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0B1F3A"/>
                </ns1:solidFill>
              </ns1:rPr>
              <ns1:t>VIP Reception Management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685800" y="4489704"/>
            <ns1:ext cx="713232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555555"/>
                </ns1:solidFill>
              </ns1:rPr>
              <ns1:t>Cocktail reception logistics, guest sequencing, venue styling, and VIP coordination.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8778240" y="4169664"/>
            <ns1:ext cx="283464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800" b="1" i="0">
                <ns1:solidFill>
                  <ns1:srgbClr val="0B1F3A"/>
                </ns1:solidFill>
              </ns1:rPr>
              <ns1:t>$15K – $40K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457200" y="5239512"/>
            <ns1:ext cx="11274552" cy="123444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Rectangle 21"/>
          <ns0:cNvSpPr/>
          <ns0:nvPr/>
        </ns0:nvSpPr>
        <ns0:spPr>
          <ns1:xfrm>
            <ns1:off x="457200" y="5239512"/>
            <ns1:ext cx="59436" cy="123444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685800" y="5330952"/>
            <ns1:ext cx="713232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0B1F3A"/>
                </ns1:solidFill>
              </ns1:rPr>
              <ns1:t>Day-of Summit Management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685800" y="5833872"/>
            <ns1:ext cx="713232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555555"/>
                </ns1:solidFill>
              </ns1:rPr>
              <ns1:t>On-site event management team for full summit or single-day program execution.</ns1:t>
            </ns1:r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8778240" y="5513832"/>
            <ns1:ext cx="283464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r"/>
            <ns1:r>
              <ns1:rPr sz="1800" b="1" i="0">
                <ns1:solidFill>
                  <ns1:srgbClr val="0B1F3A"/>
                </ns1:solidFill>
              </ns1:rPr>
              <ns1:t>$10K – $35K</ns1:t>
            </ns1:r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457200" y="6492240"/>
            <ns1:ext cx="1124712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1">
                <ns1:solidFill>
                  <ns1:srgbClr val="555555"/>
                </ns1:solidFill>
              </ns1:rPr>
              <ns1:t>* Pricing is indicative. Custom proposal provided upon discovery call with [Prospect_Company_X] program team.</ns1:t>
            </ns1:r>
          </ns1:p>
        </ns0:txBody>
      </ns0:sp>
    </ns0:spTree>
  </ns0:cSld>
  <ns0:clrMapOvr>
    <ns1:masterClrMapping/>
  </ns0:clrMapOvr>
</ns0:sld>
</file>

<file path=ppt/slides/slide8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61022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64008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6793992"/>
            <ns1:ext cx="12191695" cy="64008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64008" cy="685800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12127687" y="0"/>
            <ns1:ext cx="64008" cy="685800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914400" y="1051560"/>
            <ns1:ext cx="1033272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1" i="0">
                <ns1:solidFill>
                  <ns1:srgbClr val="C49A2C"/>
                </ns1:solidFill>
              </ns1:rPr>
              <ns1:t>PARTNER WITH US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4114800" y="1527048"/>
            <ns1:ext cx="3931920" cy="2540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914400" y="1664208"/>
            <ns1:ext cx="1033272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2600" b="1" i="0">
                <ns1:solidFill>
                  <ns1:srgbClr val="FFFFFF"/>
                </ns1:solidFill>
              </ns1:rPr>
              <ns1:t>The [Provider_Company_H] Group makes high-stakes events feel effortless.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1188720" y="2423160"/>
            <ns1:ext cx="978408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0" i="0">
                <ns1:solidFill>
                  <ns1:srgbClr val="CCCCCC"/>
                </ns1:solidFill>
              </ns1:rPr>
              <ns1:t>We'd be honored to support [Prospect_Company_X]'s next Leadership Summit &amp; Awards Gala —
bringing Washington, D.C.'s most prestigious diplomatic venue experience to life.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4114800" y="3383280"/>
            <ns1:ext cx="3931920" cy="25400"/>
          </ns1:xfrm>
          <ns1:prstGeom prst="rect">
            <ns1:avLst/>
          </ns1:prstGeom>
          <ns1:solidFill>
            <ns1:srgbClr val="C49A2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914400" y="3593592"/>
            <ns1:ext cx="103327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2000" b="1" i="0">
                <ns1:solidFill>
                  <ns1:srgbClr val="C49A2C"/>
                </ns1:solidFill>
              </ns1:rPr>
              <ns1:t>Schedule a Discovery Call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914400" y="4206240"/>
            <ns1:ext cx="1033272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0" i="0">
                <ns1:solidFill>
                  <ns1:srgbClr val="CCCCCC"/>
                </ns1:solidFill>
              </ns1:rPr>
              <ns1:t>The [Provider_Company_H] Group  |  Global Event Management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914400" y="4590288"/>
            <ns1:ext cx="1033272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0" i="0">
                <ns1:solidFill>
                  <ns1:srgbClr val="CCCCCC"/>
                </ns1:solidFill>
              </ns1:rPr>
              <ns1:t>www.[Provider_Company_H][Company_Website_A]  |  Washington, D.C.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914400" y="4974336"/>
            <ns1:ext cx="1033272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0" i="0">
                <ns1:solidFill>
                  <ns1:srgbClr val="CCCCCC"/>
                </ns1:solidFill>
              </ns1:rPr>
              <ns1:t>Women-Owned  ·  Association  ·  Diplomatic  ·  Corporate  ·  Global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