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pic>
        <ns0:nvPicPr>
          <ns0:cNvPr id="2" name="Picture 1" descr="[Prospect_Company_A]_cover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81C24">
              <ns1:alpha val="65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0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0" y="6798564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0" y="0"/>
            <ns1:ext cx="59436" cy="6858000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1371600" y="1188720"/>
            <ns1:ext cx="94183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200" b="0" i="1">
                <ns1:solidFill>
                  <ns1:srgbClr val="1ABC9C"/>
                </ns1:solidFill>
              </ns1:rPr>
              <ns1:t>HYBRID &amp; MULTI-CITY PROGRAM PROPOSAL  |  2027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40080" y="1645920"/>
            <ns1:ext cx="1097280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3800" b="1" i="0">
                <ns1:solidFill>
                  <ns1:srgbClr val="FFFFFF"/>
                </ns1:solidFill>
              </ns1:rPr>
              <ns1:t>[Prospect_Company_A]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914400" y="2514600"/>
            <ns1:ext cx="1033272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2100" b="0" i="0">
                <ns1:solidFill>
                  <ns1:srgbClr val="E8F4F6"/>
                </ns1:solidFill>
              </ns1:rPr>
              <ns1:t>2027 Annual Conference &amp; Multi-City Member Programs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4114800" y="3172968"/>
            <ns1:ext cx="3931920" cy="25400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914400" y="3310128"/>
            <ns1:ext cx="1033272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500" b="0" i="0">
                <ns1:solidFill>
                  <ns1:srgbClr val="CCCCCC"/>
                </ns1:solidFill>
              </ns1:rPr>
              <ns1:t>A [Provider_Company_H] Group Event Proposal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914400" y="3767328"/>
            <ns1:ext cx="1033272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1ABC9C"/>
                </ns1:solidFill>
              </ns1:rPr>
              <ns1:t>Washington, D.C.  ·  San Francisco  ·  Hybrid  |  Proposed: October 2027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914400" y="6309360"/>
            <ns1:ext cx="103327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100" b="0" i="0">
                <ns1:solidFill>
                  <ns1:srgbClr val="1ABC9C"/>
                </ns1:solidFill>
              </ns1:rPr>
              <ns1:t>www.[Provider_Company_H][Company_Website_A]</ns1:t>
            </ns1:r>
          </ns1:p>
        </ns0:txBody>
      </ns0:sp>
    </ns0:spTree>
  </ns0:cSld>
  <ns0:clrMapOvr>
    <ns1:masterClrMapping/>
  </ns0:clrMapOvr>
</ns0:sld>
</file>

<file path=ppt/slides/slide2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E8F4F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pic>
        <ns0:nvPicPr>
          <ns0:cNvPr id="3" name="Picture 2" descr="[Prospect_Company_A]_agency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5486400" cy="6858000"/>
          </ns1:xfrm>
          <ns1:prstGeom prst="rect">
            <ns1:avLst/>
          </ns1:prstGeom>
        </ns0:spPr>
      </ns0:pic>
      <ns0:sp>
        <ns0:nvSpPr>
          <ns0:cNvPr id="4" name="Rectangle 3"/>
          <ns0:cNvSpPr/>
          <ns0:nvPr/>
        </ns0:nvSpPr>
        <ns0:spPr>
          <ns1:xfrm>
            <ns1:off x="0" y="4846320"/>
            <ns1:ext cx="5486400" cy="2011680"/>
          </ns1:xfrm>
          <ns1:prstGeom prst="rect">
            <ns1:avLst/>
          </ns1:prstGeom>
          <ns1:solidFill>
            <ns1:srgbClr val="003F4A">
              <ns1:alpha val="72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5486400" y="0"/>
            <ns1:ext cx="67052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5486400" y="0"/>
            <ns1:ext cx="73152" cy="6858000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5852160" y="475488"/>
            <ns1:ext cx="603504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00677A"/>
                </ns1:solidFill>
              </ns1:rPr>
              <ns1:t>ABOUT US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5852160" y="886968"/>
            <ns1:ext cx="2560320" cy="25400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5852160" y="987552"/>
            <ns1:ext cx="59436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800" b="1" i="0">
                <ns1:solidFill>
                  <ns1:srgbClr val="2C3E50"/>
                </ns1:solidFill>
              </ns1:rPr>
              <ns1:t>The [Provider_Company_H] Group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5852160" y="1581912"/>
            <ns1:ext cx="59436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555555"/>
                </ns1:solidFill>
              </ns1:rPr>
              <ns1:t>Global Event Management  |  Washington, D.C.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5852160" y="2240280"/>
            <ns1:ext cx="237744" cy="237744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6263640" y="2203704"/>
            <ns1:ext cx="5486400" cy="30175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2C3E50"/>
                </ns1:solidFill>
              </ns1:rPr>
              <ns1:t>[Prospect_Company_A]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263640" y="2505456"/>
            <ns1:ext cx="548640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D.C.-based with national and international
execution capacity across multi-city programs.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5852160" y="3063240"/>
            <ns1:ext cx="237744" cy="237744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6263640" y="3026664"/>
            <ns1:ext cx="5486400" cy="30175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2C3E50"/>
                </ns1:solidFill>
              </ns1:rPr>
              <ns1:t>Hybrid &amp; Multi-City Expertise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6263640" y="3328416"/>
            <ns1:ext cx="548640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Conference production, hybrid broadcast setup,
and cross-city coordination at scale.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5852160" y="3886200"/>
            <ns1:ext cx="237744" cy="237744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6263640" y="3849624"/>
            <ns1:ext cx="5486400" cy="30175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2C3E50"/>
                </ns1:solidFill>
              </ns1:rPr>
              <ns1:t>Association Conference Specialists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263640" y="4151376"/>
            <ns1:ext cx="548640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Annual conferences, leadership dinners, member
programs, and executive convenings.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5852160" y="4709160"/>
            <ns1:ext cx="237744" cy="237744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263640" y="4672584"/>
            <ns1:ext cx="5486400" cy="30175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1" i="0">
                <ns1:solidFill>
                  <ns1:srgbClr val="2C3E50"/>
                </ns1:solidFill>
              </ns1:rPr>
              <ns1:t>Turnkey Partnership Approach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6263640" y="4974336"/>
            <ns1:ext cx="548640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End-to-end management: planning through
post-event reporting and analytics.</ns1:t>
            </ns1:r>
          </ns1:p>
        </ns0:txBody>
      </ns0:sp>
      <ns0:sp>
        <ns0:nvSpPr>
          <ns0:cNvPr id="23" name="Rectangle 22"/>
          <ns0:cNvSpPr/>
          <ns0:nvPr/>
        </ns0:nvSpPr>
        <ns0:spPr>
          <ns1:xfrm>
            <ns1:off x="5852160" y="6035040"/>
            <ns1:ext cx="2286000" cy="25400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5852160" y="6172200"/>
            <ns1:ext cx="594360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00677A"/>
                </ns1:solidFill>
              </ns1:rPr>
              <ns1:t>www.[Provider_Company_H][Company_Website_A]</ns1:t>
            </ns1:r>
          </ns1:p>
        </ns0:txBody>
      </ns0:sp>
    </ns0:spTree>
  </ns0:cSld>
  <ns0:clrMapOvr>
    <ns1:masterClrMapping/>
  </ns0:clrMapOvr>
</ns0:sld>
</file>

<file path=ppt/slides/slide3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03F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6798564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0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914400" y="347472"/>
            <ns1:ext cx="103327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100" b="1" i="0">
                <ns1:solidFill>
                  <ns1:srgbClr val="1ABC9C"/>
                </ns1:solidFill>
              </ns1:rPr>
              <ns1:t>WHY [Provider_Company_H] GROUP FOR [Prospect_Company_W]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457200" y="749808"/>
            <ns1:ext cx="1124712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2600" b="1" i="0">
                <ns1:solidFill>
                  <ns1:srgbClr val="FFFFFF"/>
                </ns1:solidFill>
              </ns1:rPr>
              <ns1:t>The Multi-City Event Partner for the National VC Ecosystem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3200400" y="1435608"/>
            <ns1:ext cx="5760720" cy="25400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Rectangle 7"/>
          <ns0:cNvSpPr/>
          <ns0:nvPr/>
        </ns0:nvSpPr>
        <ns0:spPr>
          <ns1:xfrm>
            <ns1:off x="502920" y="1938528"/>
            <ns1:ext cx="2633472" cy="3749039"/>
          </ns1:xfrm>
          <ns1:prstGeom prst="rect">
            <ns1:avLst/>
          </ns1:prstGeom>
          <ns1:solidFill>
            <ns1:srgbClr val="004D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Rectangle 8"/>
          <ns0:cNvSpPr/>
          <ns0:nvPr/>
        </ns0:nvSpPr>
        <ns0:spPr>
          <ns1:xfrm>
            <ns1:off x="502920" y="1938528"/>
            <ns1:ext cx="2633472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685800" y="2103120"/>
            <ns1:ext cx="224028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700" b="1" i="0">
                <ns1:solidFill>
                  <ns1:srgbClr val="FFFFFF"/>
                </ns1:solidFill>
              </ns1:rPr>
              <ns1:t>DC HQ
&amp; SF Hub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685800" y="2761488"/>
            <ns1:ext cx="2240280" cy="22860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CCCCC"/>
                </ns1:solidFill>
              </ns1:rPr>
              <ns1:t>[Prospect_Company_W] operates across both coasts. We deliver consistent quality from D.C. to San Francisco — and everywhere in between.</ns1:t>
            </ns1:r>
          </ns1:p>
        </ns0:txBody>
      </ns0:sp>
      <ns0:sp>
        <ns0:nvSpPr>
          <ns0:cNvPr id="12" name="Rectangle 11"/>
          <ns0:cNvSpPr/>
          <ns0:nvPr/>
        </ns0:nvSpPr>
        <ns0:spPr>
          <ns1:xfrm>
            <ns1:off x="3429000" y="1938528"/>
            <ns1:ext cx="2633472" cy="3749039"/>
          </ns1:xfrm>
          <ns1:prstGeom prst="rect">
            <ns1:avLst/>
          </ns1:prstGeom>
          <ns1:solidFill>
            <ns1:srgbClr val="004D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Rectangle 12"/>
          <ns0:cNvSpPr/>
          <ns0:nvPr/>
        </ns0:nvSpPr>
        <ns0:spPr>
          <ns1:xfrm>
            <ns1:off x="3429000" y="1938528"/>
            <ns1:ext cx="2633472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3611880" y="2103120"/>
            <ns1:ext cx="224028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700" b="1" i="0">
                <ns1:solidFill>
                  <ns1:srgbClr val="FFFFFF"/>
                </ns1:solidFill>
              </ns1:rPr>
              <ns1:t>Hybrid
Broadcast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3611880" y="2761488"/>
            <ns1:ext cx="2240280" cy="22860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CCCCC"/>
                </ns1:solidFill>
              </ns1:rPr>
              <ns1:t>Live-stream, virtual networking, and on-demand replay built into every flagship event — extending [Prospect_Company_W]'s reach nationally.</ns1:t>
            </ns1:r>
          </ns1:p>
        </ns0:txBody>
      </ns0:sp>
      <ns0:sp>
        <ns0:nvSpPr>
          <ns0:cNvPr id="16" name="Rectangle 15"/>
          <ns0:cNvSpPr/>
          <ns0:nvPr/>
        </ns0:nvSpPr>
        <ns0:spPr>
          <ns1:xfrm>
            <ns1:off x="6355080" y="1938528"/>
            <ns1:ext cx="2633472" cy="3749039"/>
          </ns1:xfrm>
          <ns1:prstGeom prst="rect">
            <ns1:avLst/>
          </ns1:prstGeom>
          <ns1:solidFill>
            <ns1:srgbClr val="004D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Rectangle 16"/>
          <ns0:cNvSpPr/>
          <ns0:nvPr/>
        </ns0:nvSpPr>
        <ns0:spPr>
          <ns1:xfrm>
            <ns1:off x="6355080" y="1938528"/>
            <ns1:ext cx="2633472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6537960" y="2103120"/>
            <ns1:ext cx="224028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700" b="1" i="0">
                <ns1:solidFill>
                  <ns1:srgbClr val="FFFFFF"/>
                </ns1:solidFill>
              </ns1:rPr>
              <ns1:t>Association
Expertise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537960" y="2761488"/>
            <ns1:ext cx="2240280" cy="22860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CCCCC"/>
                </ns1:solidFill>
              </ns1:rPr>
              <ns1:t>Recurring conferences, board events, member programs, and leadership awards: our core service portfolio matches your calendar.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9281160" y="1938528"/>
            <ns1:ext cx="2633472" cy="3749039"/>
          </ns1:xfrm>
          <ns1:prstGeom prst="rect">
            <ns1:avLst/>
          </ns1:prstGeom>
          <ns1:solidFill>
            <ns1:srgbClr val="004D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Rectangle 20"/>
          <ns0:cNvSpPr/>
          <ns0:nvPr/>
        </ns0:nvSpPr>
        <ns0:spPr>
          <ns1:xfrm>
            <ns1:off x="9281160" y="1938528"/>
            <ns1:ext cx="2633472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9464040" y="2103120"/>
            <ns1:ext cx="224028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700" b="1" i="0">
                <ns1:solidFill>
                  <ns1:srgbClr val="FFFFFF"/>
                </ns1:solidFill>
              </ns1:rPr>
              <ns1:t>Sponsor &amp;
Stakeholder Mgmt</ns1:t>
            </ns1:r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9464040" y="2761488"/>
            <ns1:ext cx="2240280" cy="22860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CCCCCC"/>
                </ns1:solidFill>
              </ns1:rPr>
              <ns1:t>We handle sponsor activations, exhibitor logistics, and multi-stakeholder coordination so your team focuses on mission.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914400" y="6035040"/>
            <ns1:ext cx="103327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1">
                <ns1:solidFill>
                  <ns1:srgbClr val="1ABC9C"/>
                </ns1:solidFill>
              </ns1:rPr>
              <ns1:t>Lead with support for flagship conferences, board events, member summits, and sponsor coordination across a national audience.</ns1:t>
            </ns1:r>
          </ns1:p>
        </ns0:txBody>
      </ns0:sp>
    </ns0:spTree>
  </ns0:cSld>
  <ns0:clrMapOvr>
    <ns1:masterClrMapping/>
  </ns0:clrMapOvr>
</ns0:sld>
</file>

<file path=ppt/slides/slide4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pic>
        <ns0:nvPicPr>
          <ns0:cNvPr id="2" name="Picture 1" descr="[Prospect_Company_A]_concept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81C24">
              <ns1:alpha val="63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0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0" y="6798564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914400" y="384048"/>
            <ns1:ext cx="103327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100" b="1" i="0">
                <ns1:solidFill>
                  <ns1:srgbClr val="1ABC9C"/>
                </ns1:solidFill>
              </ns1:rPr>
              <ns1:t>PROGRAM VISION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548640" y="804672"/>
            <ns1:ext cx="11064240" cy="6858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3000" b="1" i="0">
                <ns1:solidFill>
                  <ns1:srgbClr val="FFFFFF"/>
                </ns1:solidFill>
              </ns1:rPr>
              <ns1:t>Multi-City &amp; Hybrid Event Architecture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3474720" y="1581912"/>
            <ns1:ext cx="5212080" cy="25400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Rectangle 8"/>
          <ns0:cNvSpPr/>
          <ns0:nvPr/>
        </ns0:nvSpPr>
        <ns0:spPr>
          <ns1:xfrm>
            <ns1:off x="594360" y="2578608"/>
            <ns1:ext cx="2697480" cy="2834640"/>
          </ns1:xfrm>
          <ns1:prstGeom prst="rect">
            <ns1:avLst/>
          </ns1:prstGeom>
          <ns1:solidFill>
            <ns1:srgbClr val="003A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Rectangle 9"/>
          <ns0:cNvSpPr/>
          <ns0:nvPr/>
        </ns0:nvSpPr>
        <ns0:spPr>
          <ns1:xfrm>
            <ns1:off x="594360" y="2578608"/>
            <ns1:ext cx="2697480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777240" y="2743200"/>
            <ns1:ext cx="233172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</ns1:rPr>
              <ns1:t>Washington, D.C.
Flagship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777240" y="3364992"/>
            <ns1:ext cx="233172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1ABC9C"/>
                </ns1:solidFill>
              </ns1:rPr>
              <ns1:t>[Prospect_Company_A]
Leadership Awards Dinner</ns1:t>
            </ns1:r>
          </ns1:p>
        </ns0:txBody>
      </ns0:sp>
      <ns0:sp>
        <ns0:nvSpPr>
          <ns0:cNvPr id="13" name="Rectangle 12"/>
          <ns0:cNvSpPr/>
          <ns0:nvPr/>
        </ns0:nvSpPr>
        <ns0:spPr>
          <ns1:xfrm>
            <ns1:off x="3493008" y="2578608"/>
            <ns1:ext cx="2697480" cy="2834640"/>
          </ns1:xfrm>
          <ns1:prstGeom prst="rect">
            <ns1:avLst/>
          </ns1:prstGeom>
          <ns1:solidFill>
            <ns1:srgbClr val="003A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Rectangle 13"/>
          <ns0:cNvSpPr/>
          <ns0:nvPr/>
        </ns0:nvSpPr>
        <ns0:spPr>
          <ns1:xfrm>
            <ns1:off x="3493008" y="2578608"/>
            <ns1:ext cx="2697480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3675888" y="2743200"/>
            <ns1:ext cx="233172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</ns1:rPr>
              <ns1:t>San Francisco
Hub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3675888" y="3364992"/>
            <ns1:ext cx="233172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1ABC9C"/>
                </ns1:solidFill>
              </ns1:rPr>
              <ns1:t>[Prospect_Company_A]
Emerging Manager Program
VC Unlocked Sessions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6391656" y="2578608"/>
            <ns1:ext cx="2697480" cy="2834640"/>
          </ns1:xfrm>
          <ns1:prstGeom prst="rect">
            <ns1:avLst/>
          </ns1:prstGeom>
          <ns1:solidFill>
            <ns1:srgbClr val="003A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391656" y="2578608"/>
            <ns1:ext cx="2697480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574536" y="2743200"/>
            <ns1:ext cx="233172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</ns1:rPr>
              <ns1:t>Hybrid
Broadcast Layer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574536" y="3364992"/>
            <ns1:ext cx="233172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1ABC9C"/>
                </ns1:solidFill>
              </ns1:rPr>
              <ns1:t>Live-Streamed Keynotes
Virtual Networking
On-Demand Replay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9290304" y="2578608"/>
            <ns1:ext cx="2697480" cy="2834640"/>
          </ns1:xfrm>
          <ns1:prstGeom prst="rect">
            <ns1:avLst/>
          </ns1:prstGeom>
          <ns1:solidFill>
            <ns1:srgbClr val="003A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Rectangle 21"/>
          <ns0:cNvSpPr/>
          <ns0:nvPr/>
        </ns0:nvSpPr>
        <ns0:spPr>
          <ns1:xfrm>
            <ns1:off x="9290304" y="2578608"/>
            <ns1:ext cx="2697480" cy="50292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9473184" y="2743200"/>
            <ns1:ext cx="233172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</ns1:rPr>
              <ns1:t>Quarterly
Regional Programs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9473184" y="3364992"/>
            <ns1:ext cx="233172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1ABC9C"/>
                </ns1:solidFill>
              </ns1:rPr>
              <ns1:t>[Prospect_Company_A]
4 Cities/Year
Executive Roundtables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731520" y="5596128"/>
            <ns1:ext cx="1069848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400" b="0" i="0">
                <ns1:solidFill>
                  <ns1:srgbClr val="CCCCCC"/>
                </ns1:solidFill>
              </ns1:rPr>
              <ns1:t>Proposed: October 2027  |  Washington, D.C. + San Francisco + Hybrid</ns1:t>
            </ns1:r>
          </ns1:p>
        </ns0:txBody>
      </ns0:sp>
      <ns0:sp>
        <ns0:nvSpPr>
          <ns0:cNvPr id="26" name="TextBox 25"/>
          <ns0:cNvSpPr txBox="1"/>
          <ns0:nvPr/>
        </ns0:nvSpPr>
        <ns0:spPr>
          <ns1:xfrm>
            <ns1:off x="731520" y="6053328"/>
            <ns1:ext cx="1069848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1">
                <ns1:solidFill>
                  <ns1:srgbClr val="1ABC9C"/>
                </ns1:solidFill>
              </ns1:rPr>
              <ns1:t>Seamless continuity across cities, time zones, and member access points</ns1:t>
            </ns1:r>
          </ns1:p>
        </ns0:txBody>
      </ns0:sp>
    </ns0:spTree>
  </ns0:cSld>
  <ns0:clrMapOvr>
    <ns1:masterClrMapping/>
  </ns0:clrMapOvr>
</ns0:sld>
</file>

<file path=ppt/slides/slide5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05840"/>
          </ns1:xfrm>
          <ns1:prstGeom prst="rect">
            <ns1:avLst/>
          </ns1:prstGeom>
          <ns1:solidFill>
            <ns1:srgbClr val="003F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37160"/>
            <ns1:ext cx="73152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1ABC9C"/>
                </ns1:solidFill>
              </ns1:rPr>
              <ns1:t>VENUE &amp; EVENT LAYOUT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475488"/>
            <ns1:ext cx="10058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FFFFFF"/>
                </ns1:solidFill>
              </ns1:rPr>
              <ns1:t>Washington, D.C. Flagship + San Francisco Hub Venues</ns1:t>
            </ns1:r>
          </ns1:p>
        </ns0:txBody>
      </ns0:sp>
      <ns0:pic>
        <ns0:nvPicPr>
          <ns0:cNvPr id="6" name="Picture 5" descr="[Prospect_Company_A]_floorplan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365760" y="1097280"/>
            <ns1:ext cx="6858000" cy="5047488"/>
          </ns1:xfrm>
          <ns1:prstGeom prst="rect">
            <ns1:avLst/>
          </ns1:prstGeom>
        </ns0:spPr>
      </ns0:pic>
      <ns0:sp>
        <ns0:nvSpPr>
          <ns0:cNvPr id="7" name="TextBox 6"/>
          <ns0:cNvSpPr txBox="1"/>
          <ns0:nvPr/>
        </ns0:nvSpPr>
        <ns0:spPr>
          <ns1:xfrm>
            <ns1:off x="365760" y="6217920"/>
            <ns1:ext cx="6858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1">
                <ns1:solidFill>
                  <ns1:srgbClr val="555555"/>
                </ns1:solidFill>
              </ns1:rPr>
              <ns1:t>Conceptual layout — venue floor plan not available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7452360" y="1097280"/>
            <ns1:ext cx="4389120" cy="5120640"/>
          </ns1:xfrm>
          <ns1:prstGeom prst="rect">
            <ns1:avLst/>
          </ns1:prstGeom>
          <ns1:solidFill>
            <ns1:srgbClr val="E8F4F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Rectangle 8"/>
          <ns0:cNvSpPr/>
          <ns0:nvPr/>
        </ns0:nvSpPr>
        <ns0:spPr>
          <ns1:xfrm>
            <ns1:off x="7452360" y="1097280"/>
            <ns1:ext cx="59436" cy="5120640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7680960" y="1261872"/>
            <ns1:ext cx="3977639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00677A"/>
                </ns1:solidFill>
              </ns1:rPr>
              <ns1:t>D.C. FLAGSHIP VENUE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7680960" y="1517904"/>
            <ns1:ext cx="3977639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2C3E50"/>
                </ns1:solidFill>
              </ns1:rPr>
              <ns1:t>Ronald Reagan Building &amp; International Trade Center
Washington, D.C. 20004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7680960" y="2221992"/>
            <ns1:ext cx="3977639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00677A"/>
                </ns1:solidFill>
              </ns1:rPr>
              <ns1:t>SF HUB VENUE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7680960" y="2478024"/>
            <ns1:ext cx="3977639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2C3E50"/>
                </ns1:solidFill>
              </ns1:rPr>
              <ns1:t>Salesforce Tower Event Spaces
or equivalent SoMa conference venue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7680960" y="3182112"/>
            <ns1:ext cx="3977639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00677A"/>
                </ns1:solidFill>
              </ns1:rPr>
              <ns1:t>D.C. EVENT ZONES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7680960" y="3438144"/>
            <ns1:ext cx="3977639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2C3E50"/>
                </ns1:solidFill>
              </ns1:rPr>
              <ns1:t>Plenary Stage · Breakout Rooms · Expo Hall
Hybrid Broadcast Studio · Networking Reception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7680960" y="4142232"/>
            <ns1:ext cx="3977639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00677A"/>
                </ns1:solidFill>
              </ns1:rPr>
              <ns1:t>SF EVENT ZONES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7680960" y="4398264"/>
            <ns1:ext cx="3977639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2C3E50"/>
                </ns1:solidFill>
              </ns1:rPr>
              <ns1:t>Executive Briefing Center · Roundtable Room
Evening Reception Area</ns1:t>
            </ns1:r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7680960" y="5102352"/>
            <ns1:ext cx="3977639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00677A"/>
                </ns1:solidFill>
              </ns1:rPr>
              <ns1:t>HYBRID SETUP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7680960" y="5358384"/>
            <ns1:ext cx="3977639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2C3E50"/>
                </ns1:solidFill>
              </ns1:rPr>
              <ns1:t>Redundant streaming, interactive Q&amp;A,
virtual expo booths, and on-demand library</ns1:t>
            </ns1:r>
          </ns1:p>
        </ns0:txBody>
      </ns0:sp>
    </ns0:spTree>
  </ns0:cSld>
  <ns0:clrMapOvr>
    <ns1:masterClrMapping/>
  </ns0:clrMapOvr>
</ns0:sld>
</file>

<file path=ppt/slides/slide6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05840"/>
          </ns1:xfrm>
          <ns1:prstGeom prst="rect">
            <ns1:avLst/>
          </ns1:prstGeom>
          <ns1:solidFill>
            <ns1:srgbClr val="003F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37160"/>
            <ns1:ext cx="109728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1ABC9C"/>
                </ns1:solidFill>
              </ns1:rPr>
              <ns1:t>OUR MULTI-CITY SERVICES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475488"/>
            <ns1:ext cx="10058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FFFFFF"/>
                </ns1:solidFill>
              </ns1:rPr>
              <ns1:t>Full-Spectrum Hybrid &amp; Multi-City Event Management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261872"/>
            <ns1:ext cx="384048" cy="38404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512064" y="1289304"/>
            <ns1:ext cx="274320" cy="310896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FFFFFF"/>
                </ns1:solidFill>
              </ns1:rPr>
              <ns1:t>→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1005840" y="1280160"/>
            <ns1:ext cx="530352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Annual Conference Management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1005840" y="1609344"/>
            <ns1:ext cx="53035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D.C. and SF full production: stage, A/V, sessions, registration, and on-site team.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457200" y="2679192"/>
            <ns1:ext cx="384048" cy="38404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512064" y="2706624"/>
            <ns1:ext cx="274320" cy="310896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FFFFFF"/>
                </ns1:solidFill>
              </ns1:rPr>
              <ns1:t>→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1005840" y="2697480"/>
            <ns1:ext cx="530352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Hybrid Broadcast Platform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1005840" y="3026664"/>
            <ns1:ext cx="53035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Live-stream setup, virtual networking, on-demand replay, and virtual attendee engagement.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457200" y="4096512"/>
            <ns1:ext cx="384048" cy="38404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512064" y="4123944"/>
            <ns1:ext cx="274320" cy="310896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FFFFFF"/>
                </ns1:solidFill>
              </ns1:rPr>
              <ns1:t>→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1005840" y="4114800"/>
            <ns1:ext cx="530352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Speaker &amp; Sponsor Logistics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1005840" y="4443984"/>
            <ns1:ext cx="53035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Speaker booking, green-room management, sponsor booth integration, and fulfillment.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400800" y="1261872"/>
            <ns1:ext cx="384048" cy="38404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455664" y="1289304"/>
            <ns1:ext cx="274320" cy="310896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FFFFFF"/>
                </ns1:solidFill>
              </ns1:rPr>
              <ns1:t>→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949440" y="1280160"/>
            <ns1:ext cx="530352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Leadership Awards Dinner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949440" y="1609344"/>
            <ns1:ext cx="53035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Awards ceremony production, gala dinner management, A/V, and run-of-show.</ns1:t>
            </ns1:r>
          </ns1:p>
        </ns0:txBody>
      </ns0:sp>
      <ns0:sp>
        <ns0:nvSpPr>
          <ns0:cNvPr id="22" name="Rectangle 21"/>
          <ns0:cNvSpPr/>
          <ns0:nvPr/>
        </ns0:nvSpPr>
        <ns0:spPr>
          <ns1:xfrm>
            <ns1:off x="6400800" y="2679192"/>
            <ns1:ext cx="384048" cy="38404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6455664" y="2706624"/>
            <ns1:ext cx="274320" cy="310896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FFFFFF"/>
                </ns1:solidFill>
              </ns1:rPr>
              <ns1:t>→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6949440" y="2697480"/>
            <ns1:ext cx="530352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Quarterly Regional Programs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6949440" y="3026664"/>
            <ns1:ext cx="53035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Member event support across 4+ cities/year — consistent [Provider_Company_H] quality everywhere.</ns1:t>
            </ns1:r>
          </ns1:p>
        </ns0:txBody>
      </ns0:sp>
      <ns0:sp>
        <ns0:nvSpPr>
          <ns0:cNvPr id="26" name="Rectangle 25"/>
          <ns0:cNvSpPr/>
          <ns0:nvPr/>
        </ns0:nvSpPr>
        <ns0:spPr>
          <ns1:xfrm>
            <ns1:off x="6400800" y="4096512"/>
            <ns1:ext cx="384048" cy="38404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7" name="TextBox 26"/>
          <ns0:cNvSpPr txBox="1"/>
          <ns0:nvPr/>
        </ns0:nvSpPr>
        <ns0:spPr>
          <ns1:xfrm>
            <ns1:off x="6455664" y="4123944"/>
            <ns1:ext cx="274320" cy="310896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1" i="0">
                <ns1:solidFill>
                  <ns1:srgbClr val="FFFFFF"/>
                </ns1:solidFill>
              </ns1:rPr>
              <ns1:t>→</ns1:t>
            </ns1:r>
          </ns1:p>
        </ns0:txBody>
      </ns0:sp>
      <ns0:sp>
        <ns0:nvSpPr>
          <ns0:cNvPr id="28" name="TextBox 27"/>
          <ns0:cNvSpPr txBox="1"/>
          <ns0:nvPr/>
        </ns0:nvSpPr>
        <ns0:spPr>
          <ns1:xfrm>
            <ns1:off x="6949440" y="4114800"/>
            <ns1:ext cx="5303520" cy="329184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Cross-City Attendee Engagement</ns1:t>
            </ns1:r>
          </ns1:p>
        </ns0:txBody>
      </ns0:sp>
      <ns0:sp>
        <ns0:nvSpPr>
          <ns0:cNvPr id="29" name="TextBox 28"/>
          <ns0:cNvSpPr txBox="1"/>
          <ns0:nvPr/>
        </ns0:nvSpPr>
        <ns0:spPr>
          <ns1:xfrm>
            <ns1:off x="6949440" y="4443984"/>
            <ns1:ext cx="53035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Unified registration, mobile app, and attendee journey design across all program cities.</ns1:t>
            </ns1:r>
          </ns1:p>
        </ns0:txBody>
      </ns0:sp>
      <ns0:sp>
        <ns0:nvSpPr>
          <ns0:cNvPr id="30" name="Rectangle 29"/>
          <ns0:cNvSpPr/>
          <ns0:nvPr/>
        </ns0:nvSpPr>
        <ns0:spPr>
          <ns1:xfrm>
            <ns1:off x="457200" y="6446520"/>
            <ns1:ext cx="11247120" cy="25400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</ns0:spTree>
  </ns0:cSld>
  <ns0:clrMapOvr>
    <ns1:masterClrMapping/>
  </ns0:clrMapOvr>
</ns0:sld>
</file>

<file path=ppt/slides/slide7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E8F4F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05840"/>
          </ns1:xfrm>
          <ns1:prstGeom prst="rect">
            <ns1:avLst/>
          </ns1:prstGeom>
          <ns1:solidFill>
            <ns1:srgbClr val="003F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37160"/>
            <ns1:ext cx="1097280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1ABC9C"/>
                </ns1:solidFill>
              </ns1:rPr>
              <ns1:t>BUDGET &amp; PROGRAM OPTIONS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475488"/>
            <ns1:ext cx="10058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FFFFFF"/>
                </ns1:solidFill>
              </ns1:rPr>
              <ns1:t>Modular Investment Options for [Prospect_Company_W]'s Event Calendar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207008"/>
            <ns1:ext cx="11274552" cy="1207008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457200" y="1207008"/>
            <ns1:ext cx="59436" cy="120700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85800" y="1298448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Annual Conference Package
(D.C. + SF + Hybrid)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685800" y="1773936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Full flagship event management for D.C. and SF conference tracks plus hybrid broadcast. Includes production, A/V, speaker logistics, registration, and on-site team.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8686800" y="1463040"/>
            <ns1:ext cx="292608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700" b="1" i="0">
                <ns1:solidFill>
                  <ns1:srgbClr val="00677A"/>
                </ns1:solidFill>
              </ns1:rPr>
              <ns1:t>TBD / Scoped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457200" y="2523744"/>
            <ns1:ext cx="11274552" cy="1207008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Rectangle 11"/>
          <ns0:cNvSpPr/>
          <ns0:nvPr/>
        </ns0:nvSpPr>
        <ns0:spPr>
          <ns1:xfrm>
            <ns1:off x="457200" y="2523744"/>
            <ns1:ext cx="59436" cy="120700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85800" y="2615184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Leadership Awards Dinner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685800" y="3090672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Awards ceremony production, venue sourcing, gala dinner management, A/V, and on-site team.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8686800" y="2779776"/>
            <ns1:ext cx="292608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700" b="1" i="0">
                <ns1:solidFill>
                  <ns1:srgbClr val="00677A"/>
                </ns1:solidFill>
              </ns1:rPr>
              <ns1:t>$30K – $100K</ns1:t>
            </ns1:r>
          </ns1:p>
        </ns0:txBody>
      </ns0:sp>
      <ns0:sp>
        <ns0:nvSpPr>
          <ns0:cNvPr id="16" name="Rectangle 15"/>
          <ns0:cNvSpPr/>
          <ns0:nvPr/>
        </ns0:nvSpPr>
        <ns0:spPr>
          <ns1:xfrm>
            <ns1:off x="457200" y="3840480"/>
            <ns1:ext cx="11274552" cy="1207008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Rectangle 16"/>
          <ns0:cNvSpPr/>
          <ns0:nvPr/>
        </ns0:nvSpPr>
        <ns0:spPr>
          <ns1:xfrm>
            <ns1:off x="457200" y="3840480"/>
            <ns1:ext cx="59436" cy="120700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685800" y="3931920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Quarterly Regional Programs
(4 cities/year)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85800" y="4407408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Consistent member event support across 4 city markets — logistics, venue, production, and coordination.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8686800" y="4096512"/>
            <ns1:ext cx="292608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700" b="1" i="0">
                <ns1:solidFill>
                  <ns1:srgbClr val="00677A"/>
                </ns1:solidFill>
              </ns1:rPr>
              <ns1:t>$12K – $45K /event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457200" y="5157216"/>
            <ns1:ext cx="11274552" cy="1207008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Rectangle 21"/>
          <ns0:cNvSpPr/>
          <ns0:nvPr/>
        </ns0:nvSpPr>
        <ns0:spPr>
          <ns1:xfrm>
            <ns1:off x="457200" y="5157216"/>
            <ns1:ext cx="59436" cy="1207008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685800" y="5248656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2C3E50"/>
                </ns1:solidFill>
              </ns1:rPr>
              <ns1:t>Hybrid Broadcast Add-On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685800" y="5724144"/>
            <ns1:ext cx="73152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555555"/>
                </ns1:solidFill>
              </ns1:rPr>
              <ns1:t>Live-stream platform, virtual networking, on-demand post-event library, and virtual attendee experience layer.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8686800" y="5413248"/>
            <ns1:ext cx="292608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700" b="1" i="0">
                <ns1:solidFill>
                  <ns1:srgbClr val="00677A"/>
                </ns1:solidFill>
              </ns1:rPr>
              <ns1:t>$15K – $40K</ns1:t>
            </ns1:r>
          </ns1:p>
        </ns0:txBody>
      </ns0:sp>
      <ns0:sp>
        <ns0:nvSpPr>
          <ns0:cNvPr id="26" name="TextBox 25"/>
          <ns0:cNvSpPr txBox="1"/>
          <ns0:nvPr/>
        </ns0:nvSpPr>
        <ns0:spPr>
          <ns1:xfrm>
            <ns1:off x="457200" y="6492240"/>
            <ns1:ext cx="1124712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1">
                <ns1:solidFill>
                  <ns1:srgbClr val="555555"/>
                </ns1:solidFill>
              </ns1:rPr>
              <ns1:t>* All packages custom-scoped by headcount, format, and production level. Custom proposal provided upon discovery call.</ns1:t>
            </ns1:r>
          </ns1:p>
        </ns0:txBody>
      </ns0:sp>
    </ns0:spTree>
  </ns0:cSld>
  <ns0:clrMapOvr>
    <ns1:masterClrMapping/>
  </ns0:clrMapOvr>
</ns0:sld>
</file>

<file path=ppt/slides/slide8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81C24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6798564"/>
            <ns1:ext cx="12191695" cy="59436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0" y="0"/>
            <ns1:ext cx="59436" cy="6858000"/>
          </ns1:xfrm>
          <ns1:prstGeom prst="rect">
            <ns1:avLst/>
          </ns1:prstGeom>
          <ns1:solidFill>
            <ns1:srgbClr val="00677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914400" y="1051560"/>
            <ns1:ext cx="10332720" cy="38404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200" b="1" i="0">
                <ns1:solidFill>
                  <ns1:srgbClr val="1ABC9C"/>
                </ns1:solidFill>
              </ns1:rPr>
              <ns1:t>LET'S SHAPE 2027 TOGETHER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4114800" y="1527048"/>
            <ns1:ext cx="3931920" cy="25400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914400" y="1691640"/>
            <ns1:ext cx="1033272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2400" b="1" i="0">
                <ns1:solidFill>
                  <ns1:srgbClr val="FFFFFF"/>
                </ns1:solidFill>
              </ns1:rPr>
              <ns1:t>The [Provider_Company_H] Group brings multi-city coordination,
hybrid excellence, and executive polish to every [Prospect_Company_W] program.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1188720" y="2743200"/>
            <ns1:ext cx="978408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0" i="0">
                <ns1:solidFill>
                  <ns1:srgbClr val="CCCCCC"/>
                </ns1:solidFill>
              </ns1:rPr>
              <ns1:t>We're ready to help you build the 2027 event calendar — from D.C. to S.F.
and everywhere in between.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4114800" y="3657600"/>
            <ns1:ext cx="3931920" cy="25400"/>
          </ns1:xfrm>
          <ns1:prstGeom prst="rect">
            <ns1:avLst/>
          </ns1:prstGeom>
          <ns1:solidFill>
            <ns1:srgbClr val="1ABC9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914400" y="3886200"/>
            <ns1:ext cx="103327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2000" b="1" i="0">
                <ns1:solidFill>
                  <ns1:srgbClr val="1ABC9C"/>
                </ns1:solidFill>
              </ns1:rPr>
              <ns1:t>Schedule a Discovery Call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914400" y="4498848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CCCCCC"/>
                </ns1:solidFill>
              </ns1:rPr>
              <ns1:t>The [Provider_Company_H] Group  |  Global Event Management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914400" y="4882896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CCCCCC"/>
                </ns1:solidFill>
              </ns1:rPr>
              <ns1:t>www.[Provider_Company_H][Company_Website_A]  |  Washington, D.C.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914400" y="5266944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CCCCCC"/>
                </ns1:solidFill>
              </ns1:rPr>
              <ns1:t>Women-Owned  ·  Association  ·  Hybrid  ·  Multi-City  ·  Global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