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pic>
        <ns0:nvPicPr>
          <ns0:cNvPr id="2" name="Picture 1" descr="[Prospect_Company_A]_cover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91695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D152E">
              <ns1:alpha val="72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6784848"/>
            <ns1:ext cx="12191695" cy="73152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1371600" y="1463040"/>
            <ns1:ext cx="91440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0">
                <ns1:solidFill>
                  <ns1:srgbClr val="C9A84C"/>
                </ns1:solidFill>
              </ns1:rPr>
              <ns1:t>EVENT PROPOSAL  |  2027</ns1:t>
            </ns1:r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914400" y="1920240"/>
            <ns1:ext cx="1033272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3800" b="1" i="0">
                <ns1:solidFill>
                  <ns1:srgbClr val="FFFFFF"/>
                </ns1:solidFill>
              </ns1:rPr>
              <ns1:t>Meeting Professionals International</ns1:t>
            </ns1:r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914400" y="2834640"/>
            <ns1:ext cx="1033272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2800" b="0" i="0">
                <ns1:solidFill>
                  <ns1:srgbClr val="C9A84C"/>
                </ns1:solidFill>
              </ns1:rPr>
              <ns1:t>World Education Congress 2027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4114800" y="3584448"/>
            <ns1:ext cx="3931920" cy="3810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914400" y="3703320"/>
            <ns1:ext cx="103327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0" i="0">
                <ns1:solidFill>
                  <ns1:srgbClr val="FFFFFF"/>
                </ns1:solidFill>
              </ns1:rPr>
              <ns1:t>A [Provider_Company_H] Group Event Management Partnership Proposal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914400" y="4297680"/>
            <ns1:ext cx="1033272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400" b="0" i="0">
                <ns1:solidFill>
                  <ns1:srgbClr val="DDDDDD"/>
                </ns1:solidFill>
              </ns1:rPr>
              <ns1:t>Proposed: June 2027  |  San Antonio, TX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914400" y="6309360"/>
            <ns1:ext cx="1033272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100" b="0" i="0">
                <ns1:solidFill>
                  <ns1:srgbClr val="C9A84C"/>
                </ns1:solidFill>
              </ns1:rPr>
              <ns1:t>www.[Provider_Company_H][Company_Website_A]</ns1:t>
            </ns1:r>
          </ns1:p>
        </ns0:txBody>
      </ns0:sp>
    </ns0:spTree>
  </ns0:cSld>
  <ns0:clrMapOvr>
    <ns1:masterClrMapping/>
  </ns0:clrMapOvr>
</ns0:sld>
</file>

<file path=ppt/slides/slide2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F5F5F0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pic>
        <ns0:nvPicPr>
          <ns0:cNvPr id="3" name="Picture 2" descr="[Prospect_Company_A]_agency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5303520" cy="6858000"/>
          </ns1:xfrm>
          <ns1:prstGeom prst="rect">
            <ns1:avLst/>
          </ns1:prstGeom>
        </ns0:spPr>
      </ns0:pic>
      <ns0:sp>
        <ns0:nvSpPr>
          <ns0:cNvPr id="4" name="Rectangle 3"/>
          <ns0:cNvSpPr/>
          <ns0:nvPr/>
        </ns0:nvSpPr>
        <ns0:spPr>
          <ns1:xfrm>
            <ns1:off x="0" y="5029200"/>
            <ns1:ext cx="5303520" cy="1828800"/>
          </ns1:xfrm>
          <ns1:prstGeom prst="rect">
            <ns1:avLst/>
          </ns1:prstGeom>
          <ns1:solidFill>
            <ns1:srgbClr val="1A2A5E">
              <ns1:alpha val="60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Rectangle 4"/>
          <ns0:cNvSpPr/>
          <ns0:nvPr/>
        </ns0:nvSpPr>
        <ns0:spPr>
          <ns1:xfrm>
            <ns1:off x="5303520" y="0"/>
            <ns1:ext cx="6888175" cy="685800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6" name="Rectangle 5"/>
          <ns0:cNvSpPr/>
          <ns0:nvPr/>
        </ns0:nvSpPr>
        <ns0:spPr>
          <ns1:xfrm>
            <ns1:off x="5303520" y="0"/>
            <ns1:ext cx="64008" cy="6858000"/>
          </ns1:xfrm>
          <ns1:prstGeom prst="rect">
            <ns1:avLst/>
          </ns1:prstGeom>
          <ns1:solidFill>
            <ns1:srgbClr val="1A2A5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5669280" y="502920"/>
            <ns1:ext cx="621792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84C"/>
                </ns1:solidFill>
              </ns1:rPr>
              <ns1:t>ABOUT US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5669280" y="960120"/>
            <ns1:ext cx="2743200" cy="3810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5669280" y="1051560"/>
            <ns1:ext cx="6126480" cy="5943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3000" b="1" i="0">
                <ns1:solidFill>
                  <ns1:srgbClr val="1A2A5E"/>
                </ns1:solidFill>
              </ns1:rPr>
              <ns1:t>The [Provider_Company_H] Group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5669280" y="1645920"/>
            <ns1:ext cx="612648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0" i="0">
                <ns1:solidFill>
                  <ns1:srgbClr val="555555"/>
                </ns1:solidFill>
              </ns1:rPr>
              <ns1:t>Global Event Management  |  Washington, D.C.</ns1:t>
            </ns1:r>
          </ns1:p>
        </ns0:txBody>
      </ns0:sp>
      <ns0:sp>
        <ns0:nvSpPr>
          <ns0:cNvPr id="11" name="Rectangle 10"/>
          <ns0:cNvSpPr/>
          <ns0:nvPr/>
        </ns0:nvSpPr>
        <ns0:spPr>
          <ns1:xfrm>
            <ns1:off x="5669280" y="2240280"/>
            <ns1:ext cx="320040" cy="32004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6172200" y="2221992"/>
            <ns1:ext cx="57607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1A2A5E"/>
                </ns1:solidFill>
              </ns1:rPr>
              <ns1:t>Women-owned global event management agency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6172200" y="2551176"/>
            <ns1:ext cx="576072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Specialists in association conferences, galas,
and government/corporate convenings</ns1:t>
            </ns1:r>
          </ns1:p>
        </ns0:txBody>
      </ns0:sp>
      <ns0:sp>
        <ns0:nvSpPr>
          <ns0:cNvPr id="14" name="Rectangle 13"/>
          <ns0:cNvSpPr/>
          <ns0:nvPr/>
        </ns0:nvSpPr>
        <ns0:spPr>
          <ns1:xfrm>
            <ns1:off x="5669280" y="3063240"/>
            <ns1:ext cx="320040" cy="32004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6172200" y="3044952"/>
            <ns1:ext cx="57607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1A2A5E"/>
                </ns1:solidFill>
              </ns1:rPr>
              <ns1:t>Turnkey delivery from concept through close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6172200" y="3374136"/>
            <ns1:ext cx="576072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Full production, logistics, speaker &amp; sponsor mgmt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5669280" y="3886200"/>
            <ns1:ext cx="320040" cy="32004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6172200" y="3867912"/>
            <ns1:ext cx="57607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1A2A5E"/>
                </ns1:solidFill>
              </ns1:rPr>
              <ns1:t>Washington, D.C. credibility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172200" y="4197096"/>
            <ns1:ext cx="576072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With global execution capacity across markets</ns1:t>
            </ns1:r>
          </ns1:p>
        </ns0:txBody>
      </ns0:sp>
      <ns0:sp>
        <ns0:nvSpPr>
          <ns0:cNvPr id="20" name="Rectangle 19"/>
          <ns0:cNvSpPr/>
          <ns0:nvPr/>
        </ns0:nvSpPr>
        <ns0:spPr>
          <ns1:xfrm>
            <ns1:off x="5669280" y="4709160"/>
            <ns1:ext cx="320040" cy="32004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6172200" y="4690872"/>
            <ns1:ext cx="576072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400" b="1" i="0">
                <ns1:solidFill>
                  <ns1:srgbClr val="1A2A5E"/>
                </ns1:solidFill>
              </ns1:rPr>
              <ns1:t>Trusted by executives, associations
&amp; government stakeholders</ns1:t>
            </ns1:r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6172200" y="5020056"/>
            <ns1:ext cx="576072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Partnership-first, outcomes-driven</ns1:t>
            </ns1:r>
          </ns1:p>
        </ns0:txBody>
      </ns0:sp>
      <ns0:sp>
        <ns0:nvSpPr>
          <ns0:cNvPr id="23" name="Rectangle 22"/>
          <ns0:cNvSpPr/>
          <ns0:nvPr/>
        </ns0:nvSpPr>
        <ns0:spPr>
          <ns1:xfrm>
            <ns1:off x="5669280" y="6035040"/>
            <ns1:ext cx="2286000" cy="3810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5669280" y="6172200"/>
            <ns1:ext cx="612648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1A2A5E"/>
                </ns1:solidFill>
              </ns1:rPr>
              <ns1:t>www.[Provider_Company_H][Company_Website_A]</ns1:t>
            </ns1:r>
          </ns1:p>
        </ns0:txBody>
      </ns0:sp>
    </ns0:spTree>
  </ns0:cSld>
  <ns0:clrMapOvr>
    <ns1:masterClrMapping/>
  </ns0:clrMapOvr>
</ns0:sld>
</file>

<file path=ppt/slides/slide3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1A2A5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6793992"/>
            <ns1:ext cx="12191695" cy="64008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914400" y="411480"/>
            <ns1:ext cx="1033272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100" b="1" i="0">
                <ns1:solidFill>
                  <ns1:srgbClr val="C9A84C"/>
                </ns1:solidFill>
              </ns1:rPr>
              <ns1:t>WHY THIS PARTNERSHIP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731520" y="822960"/>
            <ns1:ext cx="10698480" cy="6400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3000" b="1" i="0">
                <ns1:solidFill>
                  <ns1:srgbClr val="FFFFFF"/>
                </ns1:solidFill>
              </ns1:rPr>
              <ns1:t>[Prospect_Company_V] + [Provider_Company_H] Group: A Natural Partnership</ns1:t>
            </ns1:r>
          </ns1:p>
        </ns0:txBody>
      </ns0:sp>
      <ns0:sp>
        <ns0:nvSpPr>
          <ns0:cNvPr id="6" name="Rectangle 5"/>
          <ns0:cNvSpPr/>
          <ns0:nvPr/>
        </ns0:nvSpPr>
        <ns0:spPr>
          <ns1:xfrm>
            <ns1:off x="4114800" y="1554480"/>
            <ns1:ext cx="3931920" cy="3810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Rectangle 6"/>
          <ns0:cNvSpPr/>
          <ns0:nvPr/>
        </ns0:nvSpPr>
        <ns0:spPr>
          <ns1:xfrm>
            <ns1:off x="640080" y="1965960"/>
            <ns1:ext cx="2560320" cy="3840480"/>
          </ns1:xfrm>
          <ns1:prstGeom prst="rect">
            <ns1:avLst/>
          </ns1:prstGeom>
          <ns1:solidFill>
            <ns1:srgbClr val="283C78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Rectangle 7"/>
          <ns0:cNvSpPr/>
          <ns0:nvPr/>
        </ns0:nvSpPr>
        <ns0:spPr>
          <ns1:xfrm>
            <ns1:off x="640080" y="1965960"/>
            <ns1:ext cx="2560320" cy="54864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822960" y="2176272"/>
            <ns1:ext cx="219456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800" b="1" i="0">
                <ns1:solidFill>
                  <ns1:srgbClr val="FFFFFF"/>
                </ns1:solidFill>
              </ns1:rPr>
              <ns1:t>Industry
Alignment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822960" y="2999232"/>
            <ns1:ext cx="2194560" cy="23774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DDDDDD"/>
                </ns1:solidFill>
              </ns1:rPr>
              <ns1:t>[Prospect_Company_V] runs the world's most important meetings-industry events. [Provider_Company_H] Group is built for exactly this complexity.</ns1:t>
            </ns1:r>
          </ns1:p>
        </ns0:txBody>
      </ns0:sp>
      <ns0:sp>
        <ns0:nvSpPr>
          <ns0:cNvPr id="11" name="Rectangle 10"/>
          <ns0:cNvSpPr/>
          <ns0:nvPr/>
        </ns0:nvSpPr>
        <ns0:spPr>
          <ns1:xfrm>
            <ns1:off x="3502152" y="1965960"/>
            <ns1:ext cx="2560320" cy="3840480"/>
          </ns1:xfrm>
          <ns1:prstGeom prst="rect">
            <ns1:avLst/>
          </ns1:prstGeom>
          <ns1:solidFill>
            <ns1:srgbClr val="283C78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Rectangle 11"/>
          <ns0:cNvSpPr/>
          <ns0:nvPr/>
        </ns0:nvSpPr>
        <ns0:spPr>
          <ns1:xfrm>
            <ns1:off x="3502152" y="1965960"/>
            <ns1:ext cx="2560320" cy="54864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3685032" y="2176272"/>
            <ns1:ext cx="219456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800" b="1" i="0">
                <ns1:solidFill>
                  <ns1:srgbClr val="FFFFFF"/>
                </ns1:solidFill>
              </ns1:rPr>
              <ns1:t>Production
Excellence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3685032" y="2999232"/>
            <ns1:ext cx="2194560" cy="23774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DDDDDD"/>
                </ns1:solidFill>
              </ns1:rPr>
              <ns1:t>Multi-session conference production, VIP coordination, and sponsor logistics are our home territory.</ns1:t>
            </ns1:r>
          </ns1:p>
        </ns0:txBody>
      </ns0:sp>
      <ns0:sp>
        <ns0:nvSpPr>
          <ns0:cNvPr id="15" name="Rectangle 14"/>
          <ns0:cNvSpPr/>
          <ns0:nvPr/>
        </ns0:nvSpPr>
        <ns0:spPr>
          <ns1:xfrm>
            <ns1:off x="6364224" y="1965960"/>
            <ns1:ext cx="2560320" cy="3840480"/>
          </ns1:xfrm>
          <ns1:prstGeom prst="rect">
            <ns1:avLst/>
          </ns1:prstGeom>
          <ns1:solidFill>
            <ns1:srgbClr val="283C78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6" name="Rectangle 15"/>
          <ns0:cNvSpPr/>
          <ns0:nvPr/>
        </ns0:nvSpPr>
        <ns0:spPr>
          <ns1:xfrm>
            <ns1:off x="6364224" y="1965960"/>
            <ns1:ext cx="2560320" cy="54864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6547104" y="2176272"/>
            <ns1:ext cx="219456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800" b="1" i="0">
                <ns1:solidFill>
                  <ns1:srgbClr val="FFFFFF"/>
                </ns1:solidFill>
              </ns1:rPr>
              <ns1:t>Global
Community</ns1:t>
            </ns1:r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6547104" y="2999232"/>
            <ns1:ext cx="2194560" cy="23774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DDDDDD"/>
                </ns1:solidFill>
              </ns1:rPr>
              <ns1:t>130K+ [Prospect_Company_V] members worldwide deserve a flawless execution partner who prioritizes attendee experience.</ns1:t>
            </ns1:r>
          </ns1:p>
        </ns0:txBody>
      </ns0:sp>
      <ns0:sp>
        <ns0:nvSpPr>
          <ns0:cNvPr id="19" name="Rectangle 18"/>
          <ns0:cNvSpPr/>
          <ns0:nvPr/>
        </ns0:nvSpPr>
        <ns0:spPr>
          <ns1:xfrm>
            <ns1:off x="9226296" y="1965960"/>
            <ns1:ext cx="2560320" cy="3840480"/>
          </ns1:xfrm>
          <ns1:prstGeom prst="rect">
            <ns1:avLst/>
          </ns1:prstGeom>
          <ns1:solidFill>
            <ns1:srgbClr val="283C78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0" name="Rectangle 19"/>
          <ns0:cNvSpPr/>
          <ns0:nvPr/>
        </ns0:nvSpPr>
        <ns0:spPr>
          <ns1:xfrm>
            <ns1:off x="9226296" y="1965960"/>
            <ns1:ext cx="2560320" cy="54864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9409176" y="2176272"/>
            <ns1:ext cx="2194560" cy="7772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800" b="1" i="0">
                <ns1:solidFill>
                  <ns1:srgbClr val="FFFFFF"/>
                </ns1:solidFill>
              </ns1:rPr>
              <ns1:t>DC
Credibility</ns1:t>
            </ns1:r>
          </ns1:p>
        </ns0:txBody>
      </ns0:sp>
      <ns0:sp>
        <ns0:nvSpPr>
          <ns0:cNvPr id="22" name="TextBox 21"/>
          <ns0:cNvSpPr txBox="1"/>
          <ns0:nvPr/>
        </ns0:nvSpPr>
        <ns0:spPr>
          <ns1:xfrm>
            <ns1:off x="9409176" y="2999232"/>
            <ns1:ext cx="2194560" cy="23774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DDDDDD"/>
                </ns1:solidFill>
              </ns1:rPr>
              <ns1:t>Headquartered in Washington, D.C. — fluent in the language of associations, policy, and professional communities.</ns1:t>
            </ns1:r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1371600" y="6035040"/>
            <ns1:ext cx="94183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1">
                <ns1:solidFill>
                  <ns1:srgbClr val="C9A84C"/>
                </ns1:solidFill>
              </ns1:rPr>
              <ns1:t>Position [Provider_Company_H] Group as [Prospect_Company_V]'s trusted production partner for conferences, annual meetings, and VIP programs.</ns1:t>
            </ns1:r>
          </ns1:p>
        </ns0:txBody>
      </ns0:sp>
    </ns0:spTree>
  </ns0:cSld>
  <ns0:clrMapOvr>
    <ns1:masterClrMapping/>
  </ns0:clrMapOvr>
</ns0:sld>
</file>

<file path=ppt/slides/slide4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pic>
        <ns0:nvPicPr>
          <ns0:cNvPr id="2" name="Picture 1" descr="[Prospect_Company_A]_concept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0" y="0"/>
            <ns1:ext cx="12191695" cy="6858000"/>
          </ns1:xfrm>
          <ns1:prstGeom prst="rect">
            <ns1:avLst/>
          </ns1:prstGeom>
        </ns0:spPr>
      </ns0:pic>
      <ns0:sp>
        <ns0:nvSpPr>
          <ns0:cNvPr id="3" name="Rectangle 2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D152E">
              <ns1:alpha val="65000"/>
            </ns1:srgbClr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6793992"/>
            <ns1:ext cx="12191695" cy="64008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914400" y="457200"/>
            <ns1:ext cx="1033272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100" b="1" i="0">
                <ns1:solidFill>
                  <ns1:srgbClr val="C9A84C"/>
                </ns1:solidFill>
              </ns1:rPr>
              <ns1:t>EVENT CONCEPT</ns1:t>
            </ns1:r>
          </ns1:p>
        </ns0:txBody>
      </ns0:sp>
      <ns0:sp>
        <ns0:nvSpPr>
          <ns0:cNvPr id="6" name="TextBox 5"/>
          <ns0:cNvSpPr txBox="1"/>
          <ns0:nvPr/>
        </ns0:nvSpPr>
        <ns0:spPr>
          <ns1:xfrm>
            <ns1:off x="731520" y="896112"/>
            <ns1:ext cx="10698480" cy="7315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3400" b="1" i="0">
                <ns1:solidFill>
                  <ns1:srgbClr val="FFFFFF"/>
                </ns1:solidFill>
              </ns1:rPr>
              <ns1:t>World Education Congress 2027</ns1:t>
            </ns1:r>
          </ns1:p>
        </ns0:txBody>
      </ns0:sp>
      <ns0:sp>
        <ns0:nvSpPr>
          <ns0:cNvPr id="7" name="Rectangle 6"/>
          <ns0:cNvSpPr/>
          <ns0:nvPr/>
        </ns0:nvSpPr>
        <ns0:spPr>
          <ns1:xfrm>
            <ns1:off x="3840480" y="1719072"/>
            <ns1:ext cx="4480560" cy="3810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914400" y="1828800"/>
            <ns1:ext cx="103327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0" i="0">
                <ns1:solidFill>
                  <ns1:srgbClr val="DDDDDD"/>
                </ns1:solidFill>
              </ns1:rPr>
              <ns1:t>Multi-day flagship annual conference for the meetings &amp; events industry</ns1:t>
            </ns1:r>
          </ns1:p>
        </ns0:txBody>
      </ns0:sp>
      <ns0:sp>
        <ns0:nvSpPr>
          <ns0:cNvPr id="9" name="Rectangle 8"/>
          <ns0:cNvSpPr/>
          <ns0:nvPr/>
        </ns0:nvSpPr>
        <ns0:spPr>
          <ns1:xfrm>
            <ns1:off x="822960" y="2697480"/>
            <ns1:ext cx="2606040" cy="2331720"/>
          </ns1:xfrm>
          <ns1:prstGeom prst="rect">
            <ns1:avLst/>
          </ns1:prstGeom>
          <ns1:solidFill>
            <ns1:srgbClr val="1E326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Rectangle 9"/>
          <ns0:cNvSpPr/>
          <ns0:nvPr/>
        </ns0:nvSpPr>
        <ns0:spPr>
          <ns1:xfrm>
            <ns1:off x="822960" y="2697480"/>
            <ns1:ext cx="2606040" cy="4572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987552" y="2852928"/>
            <ns1:ext cx="2286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FFFFFF"/>
                </ns1:solidFill>
              </ns1:rPr>
              <ns1:t>General Sessions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987552" y="3364992"/>
            <ns1:ext cx="2286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C9A84C"/>
                </ns1:solidFill>
              </ns1:rPr>
              <ns1:t>Keynotes &amp; Plenaries</ns1:t>
            </ns1:r>
          </ns1:p>
        </ns0:txBody>
      </ns0:sp>
      <ns0:sp>
        <ns0:nvSpPr>
          <ns0:cNvPr id="13" name="Rectangle 12"/>
          <ns0:cNvSpPr/>
          <ns0:nvPr/>
        </ns0:nvSpPr>
        <ns0:spPr>
          <ns1:xfrm>
            <ns1:off x="3657600" y="2697480"/>
            <ns1:ext cx="2606040" cy="2331720"/>
          </ns1:xfrm>
          <ns1:prstGeom prst="rect">
            <ns1:avLst/>
          </ns1:prstGeom>
          <ns1:solidFill>
            <ns1:srgbClr val="1E326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4" name="Rectangle 13"/>
          <ns0:cNvSpPr/>
          <ns0:nvPr/>
        </ns0:nvSpPr>
        <ns0:spPr>
          <ns1:xfrm>
            <ns1:off x="3657600" y="2697480"/>
            <ns1:ext cx="2606040" cy="4572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3822192" y="2852928"/>
            <ns1:ext cx="2286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FFFFFF"/>
                </ns1:solidFill>
              </ns1:rPr>
              <ns1:t>Breakout Tracks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3822192" y="3364992"/>
            <ns1:ext cx="2286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C9A84C"/>
                </ns1:solidFill>
              </ns1:rPr>
              <ns1:t>Education &amp; Certification</ns1:t>
            </ns1:r>
          </ns1:p>
        </ns0:txBody>
      </ns0:sp>
      <ns0:sp>
        <ns0:nvSpPr>
          <ns0:cNvPr id="17" name="Rectangle 16"/>
          <ns0:cNvSpPr/>
          <ns0:nvPr/>
        </ns0:nvSpPr>
        <ns0:spPr>
          <ns1:xfrm>
            <ns1:off x="6492240" y="2697480"/>
            <ns1:ext cx="2606040" cy="2331720"/>
          </ns1:xfrm>
          <ns1:prstGeom prst="rect">
            <ns1:avLst/>
          </ns1:prstGeom>
          <ns1:solidFill>
            <ns1:srgbClr val="1E326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Rectangle 17"/>
          <ns0:cNvSpPr/>
          <ns0:nvPr/>
        </ns0:nvSpPr>
        <ns0:spPr>
          <ns1:xfrm>
            <ns1:off x="6492240" y="2697480"/>
            <ns1:ext cx="2606040" cy="4572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656832" y="2852928"/>
            <ns1:ext cx="2286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FFFFFF"/>
                </ns1:solidFill>
              </ns1:rPr>
              <ns1:t>Hosted Buyer
Program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6656832" y="3364992"/>
            <ns1:ext cx="2286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C9A84C"/>
                </ns1:solidFill>
              </ns1:rPr>
              <ns1:t>Supplier Marketplace</ns1:t>
            </ns1:r>
          </ns1:p>
        </ns0:txBody>
      </ns0:sp>
      <ns0:sp>
        <ns0:nvSpPr>
          <ns0:cNvPr id="21" name="Rectangle 20"/>
          <ns0:cNvSpPr/>
          <ns0:nvPr/>
        </ns0:nvSpPr>
        <ns0:spPr>
          <ns1:xfrm>
            <ns1:off x="9326880" y="2697480"/>
            <ns1:ext cx="2606040" cy="2331720"/>
          </ns1:xfrm>
          <ns1:prstGeom prst="rect">
            <ns1:avLst/>
          </ns1:prstGeom>
          <ns1:solidFill>
            <ns1:srgbClr val="1E3266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2" name="Rectangle 21"/>
          <ns0:cNvSpPr/>
          <ns0:nvPr/>
        </ns0:nvSpPr>
        <ns0:spPr>
          <ns1:xfrm>
            <ns1:off x="9326880" y="2697480"/>
            <ns1:ext cx="2606040" cy="4572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9491472" y="2852928"/>
            <ns1:ext cx="2286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600" b="1" i="0">
                <ns1:solidFill>
                  <ns1:srgbClr val="FFFFFF"/>
                </ns1:solidFill>
              </ns1:rPr>
              <ns1:t>Evening Gala</ns1:t>
            </ns1:r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9491472" y="3364992"/>
            <ns1:ext cx="2286000" cy="5486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C9A84C"/>
                </ns1:solidFill>
              </ns1:rPr>
              <ns1:t>Awards &amp; Networking</ns1:t>
            </ns1:r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914400" y="5349240"/>
            <ns1:ext cx="1033272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400" b="0" i="0">
                <ns1:solidFill>
                  <ns1:srgbClr val="DDDDDD"/>
                </ns1:solidFill>
              </ns1:rPr>
              <ns1:t>Proposed: June 2027  |  Major U.S. Convention City</ns1:t>
            </ns1:r>
          </ns1:p>
        </ns0:txBody>
      </ns0:sp>
      <ns0:sp>
        <ns0:nvSpPr>
          <ns0:cNvPr id="26" name="TextBox 25"/>
          <ns0:cNvSpPr txBox="1"/>
          <ns0:nvPr/>
        </ns0:nvSpPr>
        <ns0:spPr>
          <ns1:xfrm>
            <ns1:off x="914400" y="5897880"/>
            <ns1:ext cx="1033272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1">
                <ns1:solidFill>
                  <ns1:srgbClr val="C9A84C"/>
                </ns1:solidFill>
              </ns1:rPr>
              <ns1:t>Turnkey management: pre-event planning through post-event reporting</ns1:t>
            </ns1:r>
          </ns1:p>
        </ns0:txBody>
      </ns0:sp>
    </ns0:spTree>
  </ns0:cSld>
  <ns0:clrMapOvr>
    <ns1:masterClrMapping/>
  </ns0:clrMapOvr>
</ns0:sld>
</file>

<file path=ppt/slides/slide5.xml><?xml version="1.0" encoding="utf-8"?>
<ns0:sld xmlns:ns0="http://schemas.openxmlformats.org/presentationml/2006/main" xmlns:ns1="http://schemas.openxmlformats.org/drawingml/2006/main" xmlns:ns2="http://schemas.openxmlformats.org/officeDocument/2006/relationships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960120"/>
          </ns1:xfrm>
          <ns1:prstGeom prst="rect">
            <ns1:avLst/>
          </ns1:prstGeom>
          <ns1:solidFill>
            <ns1:srgbClr val="1A2A5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137160"/>
            <ns1:ext cx="73152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84C"/>
                </ns1:solidFill>
              </ns1:rPr>
              <ns1:t>VENUE &amp; FLOOR PLAN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457200" y="475488"/>
            <ns1:ext cx="9144000" cy="41148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000" b="1" i="0">
                <ns1:solidFill>
                  <ns1:srgbClr val="FFFFFF"/>
                </ns1:solidFill>
              </ns1:rPr>
              <ns1:t>Henry B. Gonzalez Convention Center  |  San Antonio, TX</ns1:t>
            </ns1:r>
          </ns1:p>
        </ns0:txBody>
      </ns0:sp>
      <ns0:pic>
        <ns0:nvPicPr>
          <ns0:cNvPr id="6" name="Picture 5" descr="[Prospect_Company_A]_floorplan.jpg"/>
          <ns0:cNvPicPr>
            <ns1:picLocks noChangeAspect="1"/>
          </ns0:cNvPicPr>
          <ns0:nvPr/>
        </ns0:nvPicPr>
        <ns0:blipFill>
          <ns1:blip ns2:embed="rId2"/>
          <ns1:stretch>
            <ns1:fillRect/>
          </ns1:stretch>
        </ns0:blipFill>
        <ns0:spPr>
          <ns1:xfrm>
            <ns1:off x="365760" y="1097280"/>
            <ns1:ext cx="6858000" cy="5074920"/>
          </ns1:xfrm>
          <ns1:prstGeom prst="rect">
            <ns1:avLst/>
          </ns1:prstGeom>
        </ns0:spPr>
      </ns0:pic>
      <ns0:sp>
        <ns0:nvSpPr>
          <ns0:cNvPr id="7" name="TextBox 6"/>
          <ns0:cNvSpPr txBox="1"/>
          <ns0:nvPr/>
        </ns0:nvSpPr>
        <ns0:spPr>
          <ns1:xfrm>
            <ns1:off x="365760" y="6236208"/>
            <ns1:ext cx="6858000" cy="32004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0" i="1">
                <ns1:solidFill>
                  <ns1:srgbClr val="555555"/>
                </ns1:solidFill>
              </ns1:rPr>
              <ns1:t>Conceptual layout — venue floor plan not available</ns1:t>
            </ns1:r>
          </ns1:p>
        </ns0:txBody>
      </ns0:sp>
      <ns0:sp>
        <ns0:nvSpPr>
          <ns0:cNvPr id="8" name="Rectangle 7"/>
          <ns0:cNvSpPr/>
          <ns0:nvPr/>
        </ns0:nvSpPr>
        <ns0:spPr>
          <ns1:xfrm>
            <ns1:off x="7452360" y="1097280"/>
            <ns1:ext cx="4389120" cy="5120640"/>
          </ns1:xfrm>
          <ns1:prstGeom prst="rect">
            <ns1:avLst/>
          </ns1:prstGeom>
          <ns1:solidFill>
            <ns1:srgbClr val="F5F5F0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9" name="Rectangle 8"/>
          <ns0:cNvSpPr/>
          <ns0:nvPr/>
        </ns0:nvSpPr>
        <ns0:spPr>
          <ns1:xfrm>
            <ns1:off x="7452360" y="1097280"/>
            <ns1:ext cx="54864" cy="512064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7680960" y="1280160"/>
            <ns1:ext cx="3931920" cy="29260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C9A84C"/>
                </ns1:solidFill>
              </ns1:rPr>
              <ns1:t>VENUE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7680960" y="1554480"/>
            <ns1:ext cx="39319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1A2A5E"/>
                </ns1:solidFill>
              </ns1:rPr>
              <ns1:t>Henry B. Gonzalez Convention Center
San Antonio, TX 78205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7680960" y="2240280"/>
            <ns1:ext cx="3931920" cy="29260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C9A84C"/>
                </ns1:solidFill>
              </ns1:rPr>
              <ns1:t>CAPACITY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7680960" y="2514600"/>
            <ns1:ext cx="39319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1A2A5E"/>
                </ns1:solidFill>
              </ns1:rPr>
              <ns1:t>250,000+ sq ft total event space
6,000+ conference seating capacity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7680960" y="3200400"/>
            <ns1:ext cx="3931920" cy="29260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C9A84C"/>
                </ns1:solidFill>
              </ns1:rPr>
              <ns1:t>EVENT ZONES</ns1:t>
            </ns1:r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7680960" y="3474720"/>
            <ns1:ext cx="39319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1A2A5E"/>
                </ns1:solidFill>
              </ns1:rPr>
              <ns1:t>Main Ballroom · General Session Hall
Breakout Suites · Expo Hall · Networking Lounge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7680960" y="4160520"/>
            <ns1:ext cx="3931920" cy="29260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C9A84C"/>
                </ns1:solidFill>
              </ns1:rPr>
              <ns1:t>SETUP</ns1:t>
            </ns1:r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7680960" y="4434840"/>
            <ns1:ext cx="39319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1A2A5E"/>
                </ns1:solidFill>
              </ns1:rPr>
              <ns1:t>Multi-day load-in access
Full A/V &amp; production infrastructure</ns1:t>
            </ns1:r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7680960" y="5120640"/>
            <ns1:ext cx="3931920" cy="292608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1" i="0">
                <ns1:solidFill>
                  <ns1:srgbClr val="C9A84C"/>
                </ns1:solidFill>
              </ns1:rPr>
              <ns1:t>NOTE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7680960" y="5394960"/>
            <ns1:ext cx="393192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300" b="0" i="0">
                <ns1:solidFill>
                  <ns1:srgbClr val="1A2A5E"/>
                </ns1:solidFill>
              </ns1:rPr>
              <ns1:t>Alternative venues available upon scoping
call (convention cities: DC, Chicago, Vegas)</ns1:t>
            </ns1:r>
          </ns1:p>
        </ns0:txBody>
      </ns0:sp>
    </ns0:spTree>
  </ns0:cSld>
  <ns0:clrMapOvr>
    <ns1:masterClrMapping/>
  </ns0:clrMapOvr>
</ns0:sld>
</file>

<file path=ppt/slides/slide6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1005840"/>
          </ns1:xfrm>
          <ns1:prstGeom prst="rect">
            <ns1:avLst/>
          </ns1:prstGeom>
          <ns1:solidFill>
            <ns1:srgbClr val="1A2A5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137160"/>
            <ns1:ext cx="109728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84C"/>
                </ns1:solidFill>
              </ns1:rPr>
              <ns1:t>OUR SCOPE OF SERVICES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457200" y="475488"/>
            <ns1:ext cx="100584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200" b="1" i="0">
                <ns1:solidFill>
                  <ns1:srgbClr val="FFFFFF"/>
                </ns1:solidFill>
              </ns1:rPr>
              <ns1:t>End-to-End Conference &amp; Event Management</ns1:t>
            </ns1:r>
          </ns1:p>
        </ns0:txBody>
      </ns0:sp>
      <ns0:sp>
        <ns0:nvSpPr>
          <ns0:cNvPr id="6" name="Rectangle 5"/>
          <ns0:cNvSpPr/>
          <ns0:nvPr/>
        </ns0:nvSpPr>
        <ns0:spPr>
          <ns1:xfrm>
            <ns1:off x="502920" y="1234440"/>
            <ns1:ext cx="457200" cy="457200"/>
          </ns1:xfrm>
          <ns1:prstGeom prst="rect">
            <ns1:avLst/>
          </ns1:prstGeom>
          <ns1:solidFill>
            <ns1:srgbClr val="1A2A5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576072" y="1261872"/>
            <ns1:ext cx="3200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800" b="1" i="0">
                <ns1:solidFill>
                  <ns1:srgbClr val="C9A84C"/>
                </ns1:solidFill>
              </ns1:rPr>
              <ns1:t>✓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1124712" y="1252728"/>
            <ns1:ext cx="512064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1A2A5E"/>
                </ns1:solidFill>
              </ns1:rPr>
              <ns1:t>Full Production Management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1124712" y="1600200"/>
            <ns1:ext cx="512064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Stage, A/V, lighting, and technical direction from concept through strike.</ns1:t>
            </ns1:r>
          </ns1:p>
        </ns0:txBody>
      </ns0:sp>
      <ns0:sp>
        <ns0:nvSpPr>
          <ns0:cNvPr id="10" name="Rectangle 9"/>
          <ns0:cNvSpPr/>
          <ns0:nvPr/>
        </ns0:nvSpPr>
        <ns0:spPr>
          <ns1:xfrm>
            <ns1:off x="502920" y="2651760"/>
            <ns1:ext cx="457200" cy="457200"/>
          </ns1:xfrm>
          <ns1:prstGeom prst="rect">
            <ns1:avLst/>
          </ns1:prstGeom>
          <ns1:solidFill>
            <ns1:srgbClr val="1A2A5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576072" y="2679192"/>
            <ns1:ext cx="3200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800" b="1" i="0">
                <ns1:solidFill>
                  <ns1:srgbClr val="C9A84C"/>
                </ns1:solidFill>
              </ns1:rPr>
              <ns1:t>✓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1124712" y="2670048"/>
            <ns1:ext cx="512064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1A2A5E"/>
                </ns1:solidFill>
              </ns1:rPr>
              <ns1:t>Speaker &amp; VIP Coordination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1124712" y="3017520"/>
            <ns1:ext cx="512064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Scheduling, green-room management, and run-of-show [Provider_Company_A].</ns1:t>
            </ns1:r>
          </ns1:p>
        </ns0:txBody>
      </ns0:sp>
      <ns0:sp>
        <ns0:nvSpPr>
          <ns0:cNvPr id="14" name="Rectangle 13"/>
          <ns0:cNvSpPr/>
          <ns0:nvPr/>
        </ns0:nvSpPr>
        <ns0:spPr>
          <ns1:xfrm>
            <ns1:off x="502920" y="4069080"/>
            <ns1:ext cx="457200" cy="457200"/>
          </ns1:xfrm>
          <ns1:prstGeom prst="rect">
            <ns1:avLst/>
          </ns1:prstGeom>
          <ns1:solidFill>
            <ns1:srgbClr val="1A2A5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576072" y="4096512"/>
            <ns1:ext cx="3200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800" b="1" i="0">
                <ns1:solidFill>
                  <ns1:srgbClr val="C9A84C"/>
                </ns1:solidFill>
              </ns1:rPr>
              <ns1:t>✓</ns1:t>
            </ns1:r>
          </ns1:p>
        </ns0:txBody>
      </ns0:sp>
      <ns0:sp>
        <ns0:nvSpPr>
          <ns0:cNvPr id="16" name="TextBox 15"/>
          <ns0:cNvSpPr txBox="1"/>
          <ns0:nvPr/>
        </ns0:nvSpPr>
        <ns0:spPr>
          <ns1:xfrm>
            <ns1:off x="1124712" y="4087368"/>
            <ns1:ext cx="512064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1A2A5E"/>
                </ns1:solidFill>
              </ns1:rPr>
              <ns1:t>Registration &amp; Attendee Engagement</ns1:t>
            </ns1:r>
          </ns1:p>
        </ns0:txBody>
      </ns0:sp>
      <ns0:sp>
        <ns0:nvSpPr>
          <ns0:cNvPr id="17" name="TextBox 16"/>
          <ns0:cNvSpPr txBox="1"/>
          <ns0:nvPr/>
        </ns0:nvSpPr>
        <ns0:spPr>
          <ns1:xfrm>
            <ns1:off x="1124712" y="4434840"/>
            <ns1:ext cx="512064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Platform setup, check-in, mobile apps, and engagement strategy.</ns1:t>
            </ns1:r>
          </ns1:p>
        </ns0:txBody>
      </ns0:sp>
      <ns0:sp>
        <ns0:nvSpPr>
          <ns0:cNvPr id="18" name="Rectangle 17"/>
          <ns0:cNvSpPr/>
          <ns0:nvPr/>
        </ns0:nvSpPr>
        <ns0:spPr>
          <ns1:xfrm>
            <ns1:off x="6309360" y="1234440"/>
            <ns1:ext cx="457200" cy="457200"/>
          </ns1:xfrm>
          <ns1:prstGeom prst="rect">
            <ns1:avLst/>
          </ns1:prstGeom>
          <ns1:solidFill>
            <ns1:srgbClr val="1A2A5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382512" y="1261872"/>
            <ns1:ext cx="3200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800" b="1" i="0">
                <ns1:solidFill>
                  <ns1:srgbClr val="C9A84C"/>
                </ns1:solidFill>
              </ns1:rPr>
              <ns1:t>✓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6931152" y="1252728"/>
            <ns1:ext cx="512064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1A2A5E"/>
                </ns1:solidFill>
              </ns1:rPr>
              <ns1:t>Sponsor Integration</ns1:t>
            </ns1:r>
          </ns1:p>
        </ns0:txBody>
      </ns0:sp>
      <ns0:sp>
        <ns0:nvSpPr>
          <ns0:cNvPr id="21" name="TextBox 20"/>
          <ns0:cNvSpPr txBox="1"/>
          <ns0:nvPr/>
        </ns0:nvSpPr>
        <ns0:spPr>
          <ns1:xfrm>
            <ns1:off x="6931152" y="1600200"/>
            <ns1:ext cx="512064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Booth placement, branded activations, and sponsor fulfillment.</ns1:t>
            </ns1:r>
          </ns1:p>
        </ns0:txBody>
      </ns0:sp>
      <ns0:sp>
        <ns0:nvSpPr>
          <ns0:cNvPr id="22" name="Rectangle 21"/>
          <ns0:cNvSpPr/>
          <ns0:nvPr/>
        </ns0:nvSpPr>
        <ns0:spPr>
          <ns1:xfrm>
            <ns1:off x="6309360" y="2651760"/>
            <ns1:ext cx="457200" cy="457200"/>
          </ns1:xfrm>
          <ns1:prstGeom prst="rect">
            <ns1:avLst/>
          </ns1:prstGeom>
          <ns1:solidFill>
            <ns1:srgbClr val="1A2A5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6382512" y="2679192"/>
            <ns1:ext cx="3200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800" b="1" i="0">
                <ns1:solidFill>
                  <ns1:srgbClr val="C9A84C"/>
                </ns1:solidFill>
              </ns1:rPr>
              <ns1:t>✓</ns1:t>
            </ns1:r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6931152" y="2670048"/>
            <ns1:ext cx="512064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1A2A5E"/>
                </ns1:solidFill>
              </ns1:rPr>
              <ns1:t>Hosted Buyer Program Logistics</ns1:t>
            </ns1:r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6931152" y="3017520"/>
            <ns1:ext cx="512064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Buyer/supplier matching, appointment management, and hospitality.</ns1:t>
            </ns1:r>
          </ns1:p>
        </ns0:txBody>
      </ns0:sp>
      <ns0:sp>
        <ns0:nvSpPr>
          <ns0:cNvPr id="26" name="Rectangle 25"/>
          <ns0:cNvSpPr/>
          <ns0:nvPr/>
        </ns0:nvSpPr>
        <ns0:spPr>
          <ns1:xfrm>
            <ns1:off x="6309360" y="4069080"/>
            <ns1:ext cx="457200" cy="457200"/>
          </ns1:xfrm>
          <ns1:prstGeom prst="rect">
            <ns1:avLst/>
          </ns1:prstGeom>
          <ns1:solidFill>
            <ns1:srgbClr val="1A2A5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7" name="TextBox 26"/>
          <ns0:cNvSpPr txBox="1"/>
          <ns0:nvPr/>
        </ns0:nvSpPr>
        <ns0:spPr>
          <ns1:xfrm>
            <ns1:off x="6382512" y="4096512"/>
            <ns1:ext cx="32004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800" b="1" i="0">
                <ns1:solidFill>
                  <ns1:srgbClr val="C9A84C"/>
                </ns1:solidFill>
              </ns1:rPr>
              <ns1:t>✓</ns1:t>
            </ns1:r>
          </ns1:p>
        </ns0:txBody>
      </ns0:sp>
      <ns0:sp>
        <ns0:nvSpPr>
          <ns0:cNvPr id="28" name="TextBox 27"/>
          <ns0:cNvSpPr txBox="1"/>
          <ns0:nvPr/>
        </ns0:nvSpPr>
        <ns0:spPr>
          <ns1:xfrm>
            <ns1:off x="6931152" y="4087368"/>
            <ns1:ext cx="5120640" cy="347472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1A2A5E"/>
                </ns1:solidFill>
              </ns1:rPr>
              <ns1:t>On-Site Team &amp; Post-Event Reporting</ns1:t>
            </ns1:r>
          </ns1:p>
        </ns0:txBody>
      </ns0:sp>
      <ns0:sp>
        <ns0:nvSpPr>
          <ns0:cNvPr id="29" name="TextBox 28"/>
          <ns0:cNvSpPr txBox="1"/>
          <ns0:nvPr/>
        </ns0:nvSpPr>
        <ns0:spPr>
          <ns1:xfrm>
            <ns1:off x="6931152" y="4434840"/>
            <ns1:ext cx="512064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Dedicated [Provider_Company_H] Group team on-site through wrap + full analysis.</ns1:t>
            </ns1:r>
          </ns1:p>
        </ns0:txBody>
      </ns0:sp>
      <ns0:sp>
        <ns0:nvSpPr>
          <ns0:cNvPr id="30" name="Rectangle 29"/>
          <ns0:cNvSpPr/>
          <ns0:nvPr/>
        </ns0:nvSpPr>
        <ns0:spPr>
          <ns1:xfrm>
            <ns1:off x="457200" y="6400800"/>
            <ns1:ext cx="11247120" cy="3810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</ns0:spTree>
  </ns0:cSld>
  <ns0:clrMapOvr>
    <ns1:masterClrMapping/>
  </ns0:clrMapOvr>
</ns0:sld>
</file>

<file path=ppt/slides/slide7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F5F5F0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0"/>
            <ns1:ext cx="12191695" cy="1005840"/>
          </ns1:xfrm>
          <ns1:prstGeom prst="rect">
            <ns1:avLst/>
          </ns1:prstGeom>
          <ns1:solidFill>
            <ns1:srgbClr val="1A2A5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TextBox 3"/>
          <ns0:cNvSpPr txBox="1"/>
          <ns0:nvPr/>
        </ns0:nvSpPr>
        <ns0:spPr>
          <ns1:xfrm>
            <ns1:off x="457200" y="137160"/>
            <ns1:ext cx="1097280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100" b="1" i="0">
                <ns1:solidFill>
                  <ns1:srgbClr val="C9A84C"/>
                </ns1:solidFill>
              </ns1:rPr>
              <ns1:t>BUDGET &amp; SCOPE OVERVIEW</ns1:t>
            </ns1:r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457200" y="475488"/>
            <ns1:ext cx="100584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2200" b="1" i="0">
                <ns1:solidFill>
                  <ns1:srgbClr val="FFFFFF"/>
                </ns1:solidFill>
              </ns1:rPr>
              <ns1:t>Investment Framework — Scoped to Your Event</ns1:t>
            </ns1:r>
          </ns1:p>
        </ns0:txBody>
      </ns0:sp>
      <ns0:sp>
        <ns0:nvSpPr>
          <ns0:cNvPr id="6" name="Rectangle 5"/>
          <ns0:cNvSpPr/>
          <ns0:nvPr/>
        </ns0:nvSpPr>
        <ns0:spPr>
          <ns1:xfrm>
            <ns1:off x="457200" y="1234440"/>
            <ns1:ext cx="11274552" cy="118872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Rectangle 6"/>
          <ns0:cNvSpPr/>
          <ns0:nvPr/>
        </ns0:nvSpPr>
        <ns0:spPr>
          <ns1:xfrm>
            <ns1:off x="457200" y="1234440"/>
            <ns1:ext cx="64008" cy="118872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685800" y="1325880"/>
            <ns1:ext cx="68580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1A2A5E"/>
                </ns1:solidFill>
              </ns1:rPr>
              <ns1:t>Flagship Conference Package
(Full WEC-Scale)</ns1:t>
            </ns1:r>
          </ns1:p>
        </ns0:txBody>
      </ns0:sp>
      <ns0:sp>
        <ns0:nvSpPr>
          <ns0:cNvPr id="9" name="TextBox 8"/>
          <ns0:cNvSpPr txBox="1"/>
          <ns0:nvPr/>
        </ns0:nvSpPr>
        <ns0:spPr>
          <ns1:xfrm>
            <ns1:off x="685800" y="1801368"/>
            <ns1:ext cx="68580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Complete conference management: pre-event planning, full production, A/V, speaker management, sponsor integration, on-site team, and post-event reporting.</ns1:t>
            </ns1:r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8961120" y="1490472"/>
            <ns1:ext cx="27432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r"/>
            <ns1:r>
              <ns1:rPr sz="1800" b="1" i="0">
                <ns1:solidFill>
                  <ns1:srgbClr val="8B1A1A"/>
                </ns1:solidFill>
              </ns1:rPr>
              <ns1:t>$150K – $500K+</ns1:t>
            </ns1:r>
          </ns1:p>
        </ns0:txBody>
      </ns0:sp>
      <ns0:sp>
        <ns0:nvSpPr>
          <ns0:cNvPr id="11" name="Rectangle 10"/>
          <ns0:cNvSpPr/>
          <ns0:nvPr/>
        </ns0:nvSpPr>
        <ns0:spPr>
          <ns1:xfrm>
            <ns1:off x="457200" y="2532888"/>
            <ns1:ext cx="11274552" cy="118872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2" name="Rectangle 11"/>
          <ns0:cNvSpPr/>
          <ns0:nvPr/>
        </ns0:nvSpPr>
        <ns0:spPr>
          <ns1:xfrm>
            <ns1:off x="457200" y="2532888"/>
            <ns1:ext cx="64008" cy="118872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685800" y="2624328"/>
            <ns1:ext cx="68580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1A2A5E"/>
                </ns1:solidFill>
              </ns1:rPr>
              <ns1:t>Chapter Conference Support</ns1:t>
            </ns1:r>
          </ns1:p>
        </ns0:txBody>
      </ns0:sp>
      <ns0:sp>
        <ns0:nvSpPr>
          <ns0:cNvPr id="14" name="TextBox 13"/>
          <ns0:cNvSpPr txBox="1"/>
          <ns0:nvPr/>
        </ns0:nvSpPr>
        <ns0:spPr>
          <ns1:xfrm>
            <ns1:off x="685800" y="3099816"/>
            <ns1:ext cx="68580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Tailored support for regional [Prospect_Company_V] chapter events: logistics, production, A/V, on-site coordination.</ns1:t>
            </ns1:r>
          </ns1:p>
        </ns0:txBody>
      </ns0:sp>
      <ns0:sp>
        <ns0:nvSpPr>
          <ns0:cNvPr id="15" name="TextBox 14"/>
          <ns0:cNvSpPr txBox="1"/>
          <ns0:nvPr/>
        </ns0:nvSpPr>
        <ns0:spPr>
          <ns1:xfrm>
            <ns1:off x="8961120" y="2788920"/>
            <ns1:ext cx="27432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r"/>
            <ns1:r>
              <ns1:rPr sz="1800" b="1" i="0">
                <ns1:solidFill>
                  <ns1:srgbClr val="8B1A1A"/>
                </ns1:solidFill>
              </ns1:rPr>
              <ns1:t>$25K – $85K</ns1:t>
            </ns1:r>
          </ns1:p>
        </ns0:txBody>
      </ns0:sp>
      <ns0:sp>
        <ns0:nvSpPr>
          <ns0:cNvPr id="16" name="Rectangle 15"/>
          <ns0:cNvSpPr/>
          <ns0:nvPr/>
        </ns0:nvSpPr>
        <ns0:spPr>
          <ns1:xfrm>
            <ns1:off x="457200" y="3831336"/>
            <ns1:ext cx="11274552" cy="118872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7" name="Rectangle 16"/>
          <ns0:cNvSpPr/>
          <ns0:nvPr/>
        </ns0:nvSpPr>
        <ns0:spPr>
          <ns1:xfrm>
            <ns1:off x="457200" y="3831336"/>
            <ns1:ext cx="64008" cy="118872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8" name="TextBox 17"/>
          <ns0:cNvSpPr txBox="1"/>
          <ns0:nvPr/>
        </ns0:nvSpPr>
        <ns0:spPr>
          <ns1:xfrm>
            <ns1:off x="685800" y="3922776"/>
            <ns1:ext cx="68580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1A2A5E"/>
                </ns1:solidFill>
              </ns1:rPr>
              <ns1:t>Hosted Buyer Program Add-On</ns1:t>
            </ns1:r>
          </ns1:p>
        </ns0:txBody>
      </ns0:sp>
      <ns0:sp>
        <ns0:nvSpPr>
          <ns0:cNvPr id="19" name="TextBox 18"/>
          <ns0:cNvSpPr txBox="1"/>
          <ns0:nvPr/>
        </ns0:nvSpPr>
        <ns0:spPr>
          <ns1:xfrm>
            <ns1:off x="685800" y="4398264"/>
            <ns1:ext cx="68580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Appointment management, supplier coordination, reception events, and buyer hospitality.</ns1:t>
            </ns1:r>
          </ns1:p>
        </ns0:txBody>
      </ns0:sp>
      <ns0:sp>
        <ns0:nvSpPr>
          <ns0:cNvPr id="20" name="TextBox 19"/>
          <ns0:cNvSpPr txBox="1"/>
          <ns0:nvPr/>
        </ns0:nvSpPr>
        <ns0:spPr>
          <ns1:xfrm>
            <ns1:off x="8961120" y="4087368"/>
            <ns1:ext cx="27432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r"/>
            <ns1:r>
              <ns1:rPr sz="1800" b="1" i="0">
                <ns1:solidFill>
                  <ns1:srgbClr val="8B1A1A"/>
                </ns1:solidFill>
              </ns1:rPr>
              <ns1:t>TBD / Scoped</ns1:t>
            </ns1:r>
          </ns1:p>
        </ns0:txBody>
      </ns0:sp>
      <ns0:sp>
        <ns0:nvSpPr>
          <ns0:cNvPr id="21" name="Rectangle 20"/>
          <ns0:cNvSpPr/>
          <ns0:nvPr/>
        </ns0:nvSpPr>
        <ns0:spPr>
          <ns1:xfrm>
            <ns1:off x="457200" y="5129784"/>
            <ns1:ext cx="11274552" cy="1188720"/>
          </ns1:xfrm>
          <ns1:prstGeom prst="rect">
            <ns1:avLst/>
          </ns1:prstGeom>
          <ns1:solidFill>
            <ns1:srgbClr val="FFFFFF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2" name="Rectangle 21"/>
          <ns0:cNvSpPr/>
          <ns0:nvPr/>
        </ns0:nvSpPr>
        <ns0:spPr>
          <ns1:xfrm>
            <ns1:off x="457200" y="5129784"/>
            <ns1:ext cx="64008" cy="118872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23" name="TextBox 22"/>
          <ns0:cNvSpPr txBox="1"/>
          <ns0:nvPr/>
        </ns0:nvSpPr>
        <ns0:spPr>
          <ns1:xfrm>
            <ns1:off x="685800" y="5221224"/>
            <ns1:ext cx="68580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500" b="1" i="0">
                <ns1:solidFill>
                  <ns1:srgbClr val="1A2A5E"/>
                </ns1:solidFill>
              </ns1:rPr>
              <ns1:t>VIP &amp; Award Evening Production</ns1:t>
            </ns1:r>
          </ns1:p>
        </ns0:txBody>
      </ns0:sp>
      <ns0:sp>
        <ns0:nvSpPr>
          <ns0:cNvPr id="24" name="TextBox 23"/>
          <ns0:cNvSpPr txBox="1"/>
          <ns0:nvPr/>
        </ns0:nvSpPr>
        <ns0:spPr>
          <ns1:xfrm>
            <ns1:off x="685800" y="5696712"/>
            <ns1:ext cx="68580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200" b="0" i="0">
                <ns1:solidFill>
                  <ns1:srgbClr val="555555"/>
                </ns1:solidFill>
              </ns1:rPr>
              <ns1:t>Evening gala or awards ceremony production, staging, A/V, décor coordination, and run-of-show.</ns1:t>
            </ns1:r>
          </ns1:p>
        </ns0:txBody>
      </ns0:sp>
      <ns0:sp>
        <ns0:nvSpPr>
          <ns0:cNvPr id="25" name="TextBox 24"/>
          <ns0:cNvSpPr txBox="1"/>
          <ns0:nvPr/>
        </ns0:nvSpPr>
        <ns0:spPr>
          <ns1:xfrm>
            <ns1:off x="8961120" y="5385816"/>
            <ns1:ext cx="2743200" cy="5029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r"/>
            <ns1:r>
              <ns1:rPr sz="1800" b="1" i="0">
                <ns1:solidFill>
                  <ns1:srgbClr val="8B1A1A"/>
                </ns1:solidFill>
              </ns1:rPr>
              <ns1:t>$20K – $75K</ns1:t>
            </ns1:r>
          </ns1:p>
        </ns0:txBody>
      </ns0:sp>
      <ns0:sp>
        <ns0:nvSpPr>
          <ns0:cNvPr id="26" name="TextBox 25"/>
          <ns0:cNvSpPr txBox="1"/>
          <ns0:nvPr/>
        </ns0:nvSpPr>
        <ns0:spPr>
          <ns1:xfrm>
            <ns1:off x="457200" y="6492240"/>
            <ns1:ext cx="11247120" cy="27432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l"/>
            <ns1:r>
              <ns1:rPr sz="1000" b="0" i="1">
                <ns1:solidFill>
                  <ns1:srgbClr val="555555"/>
                </ns1:solidFill>
              </ns1:rPr>
              <ns1:t>* All pricing is indicative and subject to final scoping. Custom proposals provided upon discovery call.</ns1:t>
            </ns1:r>
          </ns1:p>
        </ns0:txBody>
      </ns0:sp>
    </ns0:spTree>
  </ns0:cSld>
  <ns0:clrMapOvr>
    <ns1:masterClrMapping/>
  </ns0:clrMapOvr>
</ns0:sld>
</file>

<file path=ppt/slides/slide8.xml><?xml version="1.0" encoding="utf-8"?>
<ns0:sld xmlns:ns0="http://schemas.openxmlformats.org/presentationml/2006/main" xmlns:ns1="http://schemas.openxmlformats.org/drawingml/2006/main">
  <ns0:cSld>
    <ns0:spTree>
      <ns0:nvGrpSpPr>
        <ns0:cNvPr id="1" name=""/>
        <ns0:cNvGrpSpPr/>
        <ns0:nvPr/>
      </ns0:nvGrpSpPr>
      <ns0:grpSpPr/>
      <ns0:sp>
        <ns0:nvSpPr>
          <ns0:cNvPr id="2" name="Rectangle 1"/>
          <ns0:cNvSpPr/>
          <ns0:nvPr/>
        </ns0:nvSpPr>
        <ns0:spPr>
          <ns1:xfrm>
            <ns1:off x="0" y="0"/>
            <ns1:ext cx="12191695" cy="6858000"/>
          </ns1:xfrm>
          <ns1:prstGeom prst="rect">
            <ns1:avLst/>
          </ns1:prstGeom>
          <ns1:solidFill>
            <ns1:srgbClr val="0D152E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3" name="Rectangle 2"/>
          <ns0:cNvSpPr/>
          <ns0:nvPr/>
        </ns0:nvSpPr>
        <ns0:spPr>
          <ns1:xfrm>
            <ns1:off x="0" y="6793992"/>
            <ns1:ext cx="12191695" cy="64008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4" name="Rectangle 3"/>
          <ns0:cNvSpPr/>
          <ns0:nvPr/>
        </ns0:nvSpPr>
        <ns0:spPr>
          <ns1:xfrm>
            <ns1:off x="0" y="0"/>
            <ns1:ext cx="91440" cy="685800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5" name="TextBox 4"/>
          <ns0:cNvSpPr txBox="1"/>
          <ns0:nvPr/>
        </ns0:nvSpPr>
        <ns0:spPr>
          <ns1:xfrm>
            <ns1:off x="1097280" y="1188720"/>
            <ns1:ext cx="1005840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1" i="0">
                <ns1:solidFill>
                  <ns1:srgbClr val="C9A84C"/>
                </ns1:solidFill>
              </ns1:rPr>
              <ns1:t>LET'S BUILD WEC 2027 TOGETHER</ns1:t>
            </ns1:r>
          </ns1:p>
        </ns0:txBody>
      </ns0:sp>
      <ns0:sp>
        <ns0:nvSpPr>
          <ns0:cNvPr id="6" name="Rectangle 5"/>
          <ns0:cNvSpPr/>
          <ns0:nvPr/>
        </ns0:nvSpPr>
        <ns0:spPr>
          <ns1:xfrm>
            <ns1:off x="4114800" y="1783080"/>
            <ns1:ext cx="3931920" cy="3810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7" name="TextBox 6"/>
          <ns0:cNvSpPr txBox="1"/>
          <ns0:nvPr/>
        </ns0:nvSpPr>
        <ns0:spPr>
          <ns1:xfrm>
            <ns1:off x="914400" y="1920240"/>
            <ns1:ext cx="10332720" cy="9144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2400" b="1" i="0">
                <ns1:solidFill>
                  <ns1:srgbClr val="FFFFFF"/>
                </ns1:solidFill>
              </ns1:rPr>
              <ns1:t>The [Provider_Company_H] Group brings Washington, D.C. credibility
and global execution to every event we manage.</ns1:t>
            </ns1:r>
          </ns1:p>
        </ns0:txBody>
      </ns0:sp>
      <ns0:sp>
        <ns0:nvSpPr>
          <ns0:cNvPr id="8" name="TextBox 7"/>
          <ns0:cNvSpPr txBox="1"/>
          <ns0:nvPr/>
        </ns0:nvSpPr>
        <ns0:spPr>
          <ns1:xfrm>
            <ns1:off x="1371600" y="3017520"/>
            <ns1:ext cx="9418320" cy="8229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600" b="0" i="0">
                <ns1:solidFill>
                  <ns1:srgbClr val="DDDDDD"/>
                </ns1:solidFill>
              </ns1:rPr>
              <ns1:t>We'd love to learn more about [Prospect_Company_V]'s 2027 conference vision
and discuss how we can serve as your trusted production partner.</ns1:t>
            </ns1:r>
          </ns1:p>
        </ns0:txBody>
      </ns0:sp>
      <ns0:sp>
        <ns0:nvSpPr>
          <ns0:cNvPr id="9" name="Rectangle 8"/>
          <ns0:cNvSpPr/>
          <ns0:nvPr/>
        </ns0:nvSpPr>
        <ns0:spPr>
          <ns1:xfrm>
            <ns1:off x="4114800" y="3977639"/>
            <ns1:ext cx="3931920" cy="38100"/>
          </ns1:xfrm>
          <ns1:prstGeom prst="rect">
            <ns1:avLst/>
          </ns1:prstGeom>
          <ns1:solidFill>
            <ns1:srgbClr val="C9A84C"/>
          </ns1:solidFill>
          <ns1:ln>
            <ns1:noFill/>
          </ns1:ln>
        </ns0:spPr>
        <ns0:style>
          <ns1:lnRef idx="1">
            <ns1:schemeClr val="accent1"/>
          </ns1:lnRef>
          <ns1:fillRef idx="3">
            <ns1:schemeClr val="accent1"/>
          </ns1:fillRef>
          <ns1:effectRef idx="2">
            <ns1:schemeClr val="accent1"/>
          </ns1:effectRef>
          <ns1:fontRef idx="minor">
            <ns1:schemeClr val="lt1"/>
          </ns1:fontRef>
        </ns0:style>
        <ns0:txBody>
          <ns1:bodyPr rtlCol="0" anchor="ctr"/>
          <ns1:lstStyle/>
          <ns1:p>
            <ns1:pPr algn="ctr"/>
          </ns1:p>
        </ns0:txBody>
      </ns0:sp>
      <ns0:sp>
        <ns0:nvSpPr>
          <ns0:cNvPr id="10" name="TextBox 9"/>
          <ns0:cNvSpPr txBox="1"/>
          <ns0:nvPr/>
        </ns0:nvSpPr>
        <ns0:spPr>
          <ns1:xfrm>
            <ns1:off x="914400" y="4206240"/>
            <ns1:ext cx="10332720" cy="45720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2000" b="1" i="0">
                <ns1:solidFill>
                  <ns1:srgbClr val="C9A84C"/>
                </ns1:solidFill>
              </ns1:rPr>
              <ns1:t>Schedule a Discovery Call</ns1:t>
            </ns1:r>
          </ns1:p>
        </ns0:txBody>
      </ns0:sp>
      <ns0:sp>
        <ns0:nvSpPr>
          <ns0:cNvPr id="11" name="TextBox 10"/>
          <ns0:cNvSpPr txBox="1"/>
          <ns0:nvPr/>
        </ns0:nvSpPr>
        <ns0:spPr>
          <ns1:xfrm>
            <ns1:off x="914400" y="4846320"/>
            <ns1:ext cx="1033272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0">
                <ns1:solidFill>
                  <ns1:srgbClr val="DDDDDD"/>
                </ns1:solidFill>
              </ns1:rPr>
              <ns1:t>The [Provider_Company_H] Group  |  Global Event Management</ns1:t>
            </ns1:r>
          </ns1:p>
        </ns0:txBody>
      </ns0:sp>
      <ns0:sp>
        <ns0:nvSpPr>
          <ns0:cNvPr id="12" name="TextBox 11"/>
          <ns0:cNvSpPr txBox="1"/>
          <ns0:nvPr/>
        </ns0:nvSpPr>
        <ns0:spPr>
          <ns1:xfrm>
            <ns1:off x="914400" y="5230368"/>
            <ns1:ext cx="1033272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0">
                <ns1:solidFill>
                  <ns1:srgbClr val="DDDDDD"/>
                </ns1:solidFill>
              </ns1:rPr>
              <ns1:t>www.[Provider_Company_H][Company_Website_A]  |  Washington, D.C.</ns1:t>
            </ns1:r>
          </ns1:p>
        </ns0:txBody>
      </ns0:sp>
      <ns0:sp>
        <ns0:nvSpPr>
          <ns0:cNvPr id="13" name="TextBox 12"/>
          <ns0:cNvSpPr txBox="1"/>
          <ns0:nvPr/>
        </ns0:nvSpPr>
        <ns0:spPr>
          <ns1:xfrm>
            <ns1:off x="914400" y="5614416"/>
            <ns1:ext cx="10332720" cy="365760"/>
          </ns1:xfrm>
          <ns1:prstGeom prst="rect">
            <ns1:avLst/>
          </ns1:prstGeom>
          <ns1:noFill/>
        </ns0:spPr>
        <ns0:txBody>
          <ns1:bodyPr wrap="square">
            <ns1:spAutoFit/>
          </ns1:bodyPr>
          <ns1:lstStyle/>
          <ns1:p>
            <ns1:pPr algn="ctr"/>
            <ns1:r>
              <ns1:rPr sz="1300" b="0" i="0">
                <ns1:solidFill>
                  <ns1:srgbClr val="DDDDDD"/>
                </ns1:solidFill>
              </ns1:rPr>
              <ns1:t>Women-Owned  ·  Association  ·  Corporate  ·  Government  ·  Global</ns1:t>
            </ns1:r>
          </ns1:p>
        </ns0:txBody>
      </ns0:sp>
    </ns0:spTree>
  </ns0:cSld>
  <ns0:clrMapOvr>
    <ns1:masterClrMapping/>
  </ns0:clrMapOvr>
</ns0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