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40406">
              <ns1:alpha val="6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91695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6784848"/>
            <ns1:ext cx="12191695" cy="73152"/>
          </ns1:xfrm>
          <ns1:prstGeom prst="rect">
            <ns1:avLst/>
          </ns1:prstGeom>
          <ns1:solidFill>
            <ns1:srgbClr val="2196F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685800"/>
            <ns1:ext cx="1005840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4500"/>
                </ns1:solidFill>
                <ns1:latin typeface="Calibri"/>
              </ns1:rPr>
              <ns1:t>PRODUCT LAUNCH PROPOSAL  |  VOX MEDIA / THE [Prospect_Company_U]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1234440"/>
            <ns1:ext cx="10972800" cy="2926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8800" b="1" i="0">
                <ns1:solidFill>
                  <ns1:srgbClr val="FFFFFF"/>
                </ns1:solidFill>
                <ns1:latin typeface="Calibri"/>
              </ns1:rPr>
              <ns1:t>THE
[Prospect_Company_U] [Prospect_Company_U]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" y="4206240"/>
            <ns1:ext cx="100584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0" i="0">
                <ns1:solidFill>
                  <ns1:srgbClr val="CCCCCC"/>
                </ns1:solidFill>
                <ns1:latin typeface="Calibri"/>
              </ns1:rPr>
              <ns1:t>A [Prospect_Company_U] × [Provider_Company_G]®  |  Premium Tech Product Launch Experience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548640" y="4828032"/>
            <ns1:ext cx="3657600" cy="45720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4983480"/>
            <ns1:ext cx="8229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196F3"/>
                </ns1:solidFill>
                <ns1:latin typeface="Calibri"/>
              </ns1:rPr>
              <ns1:t>Chelsea Factory  |  New York City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48640" y="5394960"/>
            <ns1:ext cx="45720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4500"/>
                </ns1:solidFill>
                <ns1:latin typeface="Calibri"/>
              </ns1:rPr>
              <ns1:t>Proposed: October 2027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8686800" y="6309360"/>
            <ns1:ext cx="32004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000" b="0" i="0">
                <ns1:solidFill>
                  <ns1:srgbClr val="777777"/>
                </ns1:solidFill>
                <ns1:latin typeface="Calibri"/>
              </ns1:rPr>
              <ns1:t>[Provider_Company_G]®  |  Experiential by Design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84848"/>
            <ns1:ext cx="12191695" cy="73152"/>
          </ns1:xfrm>
          <ns1:prstGeom prst="rect">
            <ns1:avLst/>
          </ns1:prstGeom>
          <ns1:solidFill>
            <ns1:srgbClr val="2196F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109728" cy="6858000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320040" y="274320"/>
            <ns1:ext cx="91440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4500"/>
                </ns1:solidFill>
                <ns1:latin typeface="Calibri"/>
              </ns1:rPr>
              <ns1:t>OPENING PROVOCATION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20040" y="777240"/>
            <ns1:ext cx="11430000" cy="2743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5200" b="1" i="0">
                <ns1:solidFill>
                  <ns1:srgbClr val="FFFFFF"/>
                </ns1:solidFill>
                <ns1:latin typeface="Calibri"/>
              </ns1:rPr>
              <ns1:t>What If a Product
Launch Was Actually
Unmissable?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320040" y="3657600"/>
            <ns1:ext cx="4114800" cy="45720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320040" y="3913631"/>
            <ns1:ext cx="73152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3822191"/>
            <ns1:ext cx="11247120" cy="402336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50" b="0" i="0">
                <ns1:solidFill>
                  <ns1:srgbClr val="CCCCCC"/>
                </ns1:solidFill>
                <ns1:latin typeface="Calibri"/>
              </ns1:rPr>
              <ns1:t>The [Prospect_Company_U] covers the moment tech becomes culture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320040" y="4416551"/>
            <ns1:ext cx="73152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48640" y="4325111"/>
            <ns1:ext cx="11247120" cy="402336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50" b="0" i="0">
                <ns1:solidFill>
                  <ns1:srgbClr val="CCCCCC"/>
                </ns1:solidFill>
                <ns1:latin typeface="Calibri"/>
              </ns1:rPr>
              <ns1:t>[Provider_Company_G]® proposes: produce the moment itself — live, cinematic, experiential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20040" y="4919471"/>
            <ns1:ext cx="73152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548640" y="4828031"/>
            <ns1:ext cx="11247120" cy="402336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50" b="0" i="0">
                <ns1:solidFill>
                  <ns1:srgbClr val="CCCCCC"/>
                </ns1:solidFill>
                <ns1:latin typeface="Calibri"/>
              </ns1:rPr>
              <ns1:t>THE [Prospect_Company_U] [Prospect_Company_U]: An annual [Prospect_Company_U] signature event where launches become culture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320040" y="5422391"/>
            <ns1:ext cx="73152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548640" y="5330951"/>
            <ns1:ext cx="11247120" cy="402336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50" b="0" i="0">
                <ns1:solidFill>
                  <ns1:srgbClr val="CCCCCC"/>
                </ns1:solidFill>
                <ns1:latin typeface="Calibri"/>
              </ns1:rPr>
              <ns1:t>From editorial authority → live experience authority — the [Prospect_Company_U] frontier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1212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73152"/>
          </ns1:xfrm>
          <ns1:prstGeom prst="rect">
            <ns1:avLst/>
          </ns1:prstGeom>
          <ns1:solidFill>
            <ns1:srgbClr val="2196F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84848"/>
            <ns1:ext cx="12191695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201168"/>
            <ns1:ext cx="91440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2196F3"/>
                </ns1:solidFill>
                <ns1:latin typeface="Calibri"/>
              </ns1:rPr>
              <ns1:t>THE CASE FOR PARTNERSHIP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57200" y="594360"/>
            <ns1:ext cx="1005840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Calibri"/>
              </ns1:rPr>
              <ns1:t>Why The [Prospect_Company_U] + [Provider_Company_G]®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417320"/>
            <ns1:ext cx="3200400" cy="45720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457200" y="1828800"/>
            <ns1:ext cx="5394960" cy="1920240"/>
          </ns1:xfrm>
          <ns1:prstGeom prst="rect">
            <ns1:avLst/>
          </ns1:prstGeom>
          <ns1:solidFill>
            <ns1:srgbClr val="1818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457200" y="1828800"/>
            <ns1:ext cx="5394960" cy="64008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40080" y="1993392"/>
            <ns1:ext cx="50749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🎯  AUDIENCE AUTHORITY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40080" y="2468880"/>
            <ns1:ext cx="1371600" cy="27432"/>
          </ns1:xfrm>
          <ns1:prstGeom prst="rect">
            <ns1:avLst/>
          </ns1:prstGeom>
          <ns1:solidFill>
            <ns1:srgbClr val="2196F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2606040"/>
            <ns1:ext cx="50749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CC"/>
                </ns1:solidFill>
                <ns1:latin typeface="Calibri"/>
              </ns1:rPr>
              <ns1:t>The [Prospect_Company_U] owns the tech-curious
tastemaker audience globally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6309360" y="1828800"/>
            <ns1:ext cx="5394960" cy="1920240"/>
          </ns1:xfrm>
          <ns1:prstGeom prst="rect">
            <ns1:avLst/>
          </ns1:prstGeom>
          <ns1:solidFill>
            <ns1:srgbClr val="1818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6309360" y="1828800"/>
            <ns1:ext cx="5394960" cy="64008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492240" y="1993392"/>
            <ns1:ext cx="50749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🎬  PRODUCTION EXPERTISE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6492240" y="2468880"/>
            <ns1:ext cx="1371600" cy="27432"/>
          </ns1:xfrm>
          <ns1:prstGeom prst="rect">
            <ns1:avLst/>
          </ns1:prstGeom>
          <ns1:solidFill>
            <ns1:srgbClr val="2196F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6492240" y="2606040"/>
            <ns1:ext cx="50749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CC"/>
                </ns1:solidFill>
                <ns1:latin typeface="Calibri"/>
              </ns1:rPr>
              <ns1:t>[Provider_Company_G]® owns live-moment execution
at Fortune 500 global scale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4160520"/>
            <ns1:ext cx="5394960" cy="1920240"/>
          </ns1:xfrm>
          <ns1:prstGeom prst="rect">
            <ns1:avLst/>
          </ns1:prstGeom>
          <ns1:solidFill>
            <ns1:srgbClr val="1818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57200" y="4160520"/>
            <ns1:ext cx="5394960" cy="64008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" y="4325112"/>
            <ns1:ext cx="50749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✍️  STORYTELLING DNA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640080" y="4800600"/>
            <ns1:ext cx="1371600" cy="27432"/>
          </ns1:xfrm>
          <ns1:prstGeom prst="rect">
            <ns1:avLst/>
          </ns1:prstGeom>
          <ns1:solidFill>
            <ns1:srgbClr val="2196F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640080" y="4937760"/>
            <ns1:ext cx="50749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CC"/>
                </ns1:solidFill>
                <ns1:latin typeface="Calibri"/>
              </ns1:rPr>
              <ns1:t>Both brands lead with narrative,
craft, and boundary-pushing design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6309360" y="4160520"/>
            <ns1:ext cx="5394960" cy="1920240"/>
          </ns1:xfrm>
          <ns1:prstGeom prst="rect">
            <ns1:avLst/>
          </ns1:prstGeom>
          <ns1:solidFill>
            <ns1:srgbClr val="18181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Rectangle 23"/>
          <ns0:cNvSpPr/>
          <ns0:nvPr/>
        </ns0:nvSpPr>
        <ns0:spPr>
          <ns1:xfrm>
            <ns1:off x="6309360" y="4160520"/>
            <ns1:ext cx="5394960" cy="64008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6492240" y="4325112"/>
            <ns1:ext cx="50749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💰  REVENUE UNLOCK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6492240" y="4800600"/>
            <ns1:ext cx="1371600" cy="27432"/>
          </ns1:xfrm>
          <ns1:prstGeom prst="rect">
            <ns1:avLst/>
          </ns1:prstGeom>
          <ns1:solidFill>
            <ns1:srgbClr val="2196F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6492240" y="4937760"/>
            <ns1:ext cx="50749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CC"/>
                </ns1:solidFill>
                <ns1:latin typeface="Calibri"/>
              </ns1:rPr>
              <ns1:t>Sponsor integration, ticket revenue
&amp; content licensing in one IP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ncept1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943600" y="0"/>
            <ns1:ext cx="62480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5943600" y="0"/>
            <ns1:ext cx="6248095" cy="6858000"/>
          </ns1:xfrm>
          <ns1:prstGeom prst="rect">
            <ns1:avLst/>
          </ns1:prstGeom>
          <ns1:solidFill>
            <ns1:srgbClr val="0A0A0A">
              <ns1:alpha val="4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5943600" cy="6858000"/>
          </ns1:xfrm>
          <ns1:prstGeom prst="rect">
            <ns1:avLst/>
          </ns1:prstGeom>
          <ns1:solidFill>
            <ns1:srgbClr val="0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12191695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897880" y="0"/>
            <ns1:ext cx="73152" cy="6858000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65760" y="274320"/>
            <ns1:ext cx="53035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4500"/>
                </ns1:solidFill>
                <ns1:latin typeface="Calibri"/>
              </ns1:rPr>
              <ns1:t>EVENT CONCEPT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365760" y="685800"/>
            <ns1:ext cx="5303520" cy="1463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Calibri"/>
              </ns1:rPr>
              <ns1:t>THE [Prospect_Company_U] [Prospect_Company_U]
Experience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365760" y="2240280"/>
            <ns1:ext cx="2743200" cy="45720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365760" y="2423160"/>
            <ns1:ext cx="14630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FORMAT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365760" y="2670048"/>
            <ns1:ext cx="530352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Annual live event: 800–1,200 attendees
+ global livestream audience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365760" y="3291840"/>
            <ns1:ext cx="14630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OPENING ACT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365760" y="3538728"/>
            <ns1:ext cx="530352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Cinematic 20-min narrative film —
'The Year in Tech'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365760" y="4160520"/>
            <ns1:ext cx="14630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LAUNCH ZONE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365760" y="4407408"/>
            <ns1:ext cx="530352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3 product reveal stages with
immersive hands-on demo environments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365760" y="5029200"/>
            <ns1:ext cx="14630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[Prospect_Company_U] LIVE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365760" y="5276088"/>
            <ns1:ext cx="530352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Journalist-hosted interview stage
with product makers &amp; founders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365760" y="5897880"/>
            <ns1:ext cx="14630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AFTER DARK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365760" y="6144768"/>
            <ns1:ext cx="530352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Sponsor activation spaces transform
into a brand experience party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0" y="2286000"/>
            <ns1:ext cx="530352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2800" b="1" i="0">
                <ns1:solidFill>
                  <ns1:srgbClr val="FFFFFF"/>
                </ns1:solidFill>
                <ns1:latin typeface="Calibri"/>
              </ns1:rPr>
              <ns1:t>The launch event
that defines the
year in tech.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73152"/>
          </ns1:xfrm>
          <ns1:prstGeom prst="rect">
            <ns1:avLst/>
          </ns1:prstGeom>
          <ns1:solidFill>
            <ns1:srgbClr val="2196F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82880"/>
            <ns1:ext cx="91440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2196F3"/>
                </ns1:solidFill>
                <ns1:latin typeface="Calibri"/>
              </ns1:rPr>
              <ns1:t>VENUE &amp; SPACE PLANNING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566928"/>
            <ns1:ext cx="91440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200" b="1" i="0">
                <ns1:solidFill>
                  <ns1:srgbClr val="FFFFFF"/>
                </ns1:solidFill>
                <ns1:latin typeface="Calibri"/>
              </ns1:rPr>
              <ns1:t>Chelsea Factory, NYC</ns1:t>
            </ns1:r>
          </ns1:p>
        </ns0:txBody>
      </ns0:sp>
      <ns0:pic>
        <ns0:nvPicPr>
          <ns0:cNvPr id="6" name="Picture 5" descr="venue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1325880"/>
            <ns1:ext cx="7132320" cy="5029200"/>
          </ns1:xfrm>
          <ns1:prstGeom prst="rect">
            <ns1:avLst/>
          </ns1:prstGeom>
        </ns0:spPr>
      </ns0:pic>
      <ns0:sp>
        <ns0:nvSpPr>
          <ns0:cNvPr id="7" name="Rectangle 6"/>
          <ns0:cNvSpPr/>
          <ns0:nvPr/>
        </ns0:nvSpPr>
        <ns0:spPr>
          <ns1:xfrm>
            <ns1:off x="7653528" y="1325880"/>
            <ns1:ext cx="54864" cy="5029200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7818120" y="1417320"/>
            <ns1:ext cx="402336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VENUE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818120" y="1664208"/>
            <ns1:ext cx="402336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Chelsea Factory — 20,000 sq ft
raw industrial premium event space, Manhattan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818120" y="2221992"/>
            <ns1:ext cx="402336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MAIN STAGE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818120" y="2468880"/>
            <ns1:ext cx="402336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800-person standing config with
full rigging &amp; load-in access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818120" y="3026664"/>
            <ns1:ext cx="402336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PRODUCT DEMO ZONE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818120" y="3273552"/>
            <ns1:ext cx="402336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3 individually branded
reveal rooms off main hall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818120" y="3831336"/>
            <ns1:ext cx="402336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[Prospect_Company_U] LIVE STAGE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818120" y="4078224"/>
            <ns1:ext cx="402336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Secondary interview stage
in dedicated media alcove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818120" y="4636008"/>
            <ns1:ext cx="402336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AFTER DARK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818120" y="4882896"/>
            <ns1:ext cx="402336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Full venue re-skin for sponsor
brand experiences post-show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7818120" y="5440680"/>
            <ns1:ext cx="402336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NOTE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7818120" y="5687568"/>
            <ns1:ext cx="402336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CCCCCC"/>
                </ns1:solidFill>
                <ns1:latin typeface="Calibri"/>
              </ns1:rPr>
              <ns1:t>Conceptual layout;
floor plan TBD with venue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ncept2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40406">
              <ns1:alpha val="5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91695" cy="1325880"/>
          </ns1:xfrm>
          <ns1:prstGeom prst="rect">
            <ns1:avLst/>
          </ns1:prstGeom>
          <ns1:solidFill>
            <ns1:srgbClr val="0A0A0A">
              <ns1:alpha val="8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5074920"/>
            <ns1:ext cx="12191695" cy="1783080"/>
          </ns1:xfrm>
          <ns1:prstGeom prst="rect">
            <ns1:avLst/>
          </ns1:prstGeom>
          <ns1:solidFill>
            <ns1:srgbClr val="0A0A0A">
              <ns1:alpha val="9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0" y="0"/>
            <ns1:ext cx="12191695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182880"/>
            <ns1:ext cx="100584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4500"/>
                </ns1:solidFill>
                <ns1:latin typeface="Calibri"/>
              </ns1:rPr>
              <ns1:t>STAGE DESIGN &amp; IMMERSIVE ZONES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566928"/>
            <ns1:ext cx="91440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FFFFF"/>
                </ns1:solidFill>
                <ns1:latin typeface="Calibri"/>
              </ns1:rPr>
              <ns1:t>Production Specifications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274320" y="5120640"/>
            <ns1:ext cx="2194560" cy="1600200"/>
          </ns1:xfrm>
          <ns1:prstGeom prst="rect">
            <ns1:avLst/>
          </ns1:prstGeom>
          <ns1:solidFill>
            <ns1:srgbClr val="1212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274320" y="5120640"/>
            <ns1:ext cx="2194560" cy="54864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384048" y="5230368"/>
            <ns1:ext cx="20116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MAIN STAGE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384048" y="5541264"/>
            <ns1:ext cx="201168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CCCCCC"/>
                </ns1:solidFill>
                <ns1:latin typeface="Calibri"/>
              </ns1:rPr>
              <ns1:t>80-ft multi-panel LED wall
with AR integration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2724912" y="5120640"/>
            <ns1:ext cx="2194560" cy="1600200"/>
          </ns1:xfrm>
          <ns1:prstGeom prst="rect">
            <ns1:avLst/>
          </ns1:prstGeom>
          <ns1:solidFill>
            <ns1:srgbClr val="1212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2724912" y="5120640"/>
            <ns1:ext cx="2194560" cy="54864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2834640" y="5230368"/>
            <ns1:ext cx="20116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LIGHTING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2834640" y="5541264"/>
            <ns1:ext cx="201168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CCCCCC"/>
                </ns1:solidFill>
                <ns1:latin typeface="Calibri"/>
              </ns1:rPr>
              <ns1:t>Full theatrical rig — movers,
neon strip practicals, IMAG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5175504" y="5120640"/>
            <ns1:ext cx="2194560" cy="1600200"/>
          </ns1:xfrm>
          <ns1:prstGeom prst="rect">
            <ns1:avLst/>
          </ns1:prstGeom>
          <ns1:solidFill>
            <ns1:srgbClr val="1212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5175504" y="5120640"/>
            <ns1:ext cx="2194560" cy="54864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5285232" y="5230368"/>
            <ns1:ext cx="20116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PRODUCT REVEAL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5285232" y="5541264"/>
            <ns1:ext cx="201168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CCCCCC"/>
                </ns1:solidFill>
                <ns1:latin typeface="Calibri"/>
              </ns1:rPr>
              <ns1:t>Custom trap-door reveal platforms
with sync'd lighting moments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7626096" y="5120640"/>
            <ns1:ext cx="2194560" cy="1600200"/>
          </ns1:xfrm>
          <ns1:prstGeom prst="rect">
            <ns1:avLst/>
          </ns1:prstGeom>
          <ns1:solidFill>
            <ns1:srgbClr val="1212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Rectangle 21"/>
          <ns0:cNvSpPr/>
          <ns0:nvPr/>
        </ns0:nvSpPr>
        <ns0:spPr>
          <ns1:xfrm>
            <ns1:off x="7626096" y="5120640"/>
            <ns1:ext cx="2194560" cy="54864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7735824" y="5230368"/>
            <ns1:ext cx="20116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DEMO ZONES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7735824" y="5541264"/>
            <ns1:ext cx="201168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CCCCCC"/>
                </ns1:solidFill>
                <ns1:latin typeface="Calibri"/>
              </ns1:rPr>
              <ns1:t>Individually designed immersive
product experience environments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10076688" y="5120640"/>
            <ns1:ext cx="2194560" cy="1600200"/>
          </ns1:xfrm>
          <ns1:prstGeom prst="rect">
            <ns1:avLst/>
          </ns1:prstGeom>
          <ns1:solidFill>
            <ns1:srgbClr val="1212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Rectangle 25"/>
          <ns0:cNvSpPr/>
          <ns0:nvPr/>
        </ns0:nvSpPr>
        <ns0:spPr>
          <ns1:xfrm>
            <ns1:off x="10076688" y="5120640"/>
            <ns1:ext cx="2194560" cy="54864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10186416" y="5230368"/>
            <ns1:ext cx="20116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FF4500"/>
                </ns1:solidFill>
                <ns1:latin typeface="Calibri"/>
              </ns1:rPr>
              <ns1:t>BROADCAST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10186416" y="5541264"/>
            <ns1:ext cx="201168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CCCCCC"/>
                </ns1:solidFill>
                <ns1:latin typeface="Calibri"/>
              </ns1:rPr>
              <ns1:t>Multi-camera live production for
global [Prospect_Company_U] livestream</ns1:t>
            </ns1:r>
          </ns1:p>
        </ns0:txBody>
      </ns0:sp>
    </ns0:spTree>
  </ns0:cSld>
  <ns0:clrMapOvr>
    <ns1:masterClrMapping/>
  </ns0:clrMapOvr>
</ns0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FF4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01168"/>
            <a:ext cx="9144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4500"/>
                </a:solidFill>
                <a:latin typeface="Calibri"/>
              </a:rPr>
              <a:t>INVESTMENT &amp; SCOPE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9436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Calibri"/>
              </a:rPr>
              <a:t>Budget Overview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98448"/>
            <a:ext cx="3200400" cy="45720"/>
          </a:xfrm>
          <a:prstGeom prst="rect">
            <a:avLst/>
          </a:prstGeom>
          <a:solidFill>
            <a:srgbClr val="FF4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508760"/>
            <a:ext cx="11247120" cy="411480"/>
          </a:xfrm>
          <a:prstGeom prst="rect">
            <a:avLst/>
          </a:prstGeom>
          <a:solidFill>
            <a:srgbClr val="CC3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563624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SCOPE ITEM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1563624"/>
            <a:ext cx="2834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 i="0">
                <a:solidFill>
                  <a:srgbClr val="FFFFFF"/>
                </a:solidFill>
                <a:latin typeface="Calibri"/>
              </a:rPr>
              <a:t>INVESTMENT RANGE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1920240"/>
            <a:ext cx="11247120" cy="457200"/>
          </a:xfrm>
          <a:prstGeom prst="rect">
            <a:avLst/>
          </a:prstGeom>
          <a:solidFill>
            <a:srgbClr val="1212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94360" y="1984248"/>
            <a:ext cx="8046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CC"/>
                </a:solidFill>
                <a:latin typeface="Calibri"/>
              </a:rPr>
              <a:t>Full Event Production (Stage, AV, Lighting, Scenic, Show Calling)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03920" y="1984248"/>
            <a:ext cx="3017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FF4500"/>
                </a:solidFill>
                <a:latin typeface="Calibri"/>
              </a:rPr>
              <a:t>$200,000 – $240,000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77440"/>
            <a:ext cx="11247120" cy="457200"/>
          </a:xfrm>
          <a:prstGeom prst="rect">
            <a:avLst/>
          </a:prstGeom>
          <a:solidFill>
            <a:srgbClr val="1818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94360" y="2441448"/>
            <a:ext cx="8046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CC"/>
                </a:solidFill>
                <a:latin typeface="Calibri"/>
              </a:rPr>
              <a:t>Product Demo Zone Build &amp; Interactives (3 rooms)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03920" y="2441448"/>
            <a:ext cx="3017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FF4500"/>
                </a:solidFill>
                <a:latin typeface="Calibri"/>
              </a:rPr>
              <a:t>$75,000 – $95,000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834640"/>
            <a:ext cx="11247120" cy="457200"/>
          </a:xfrm>
          <a:prstGeom prst="rect">
            <a:avLst/>
          </a:prstGeom>
          <a:solidFill>
            <a:srgbClr val="1212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2898648"/>
            <a:ext cx="8046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CC"/>
                </a:solidFill>
                <a:latin typeface="Calibri"/>
              </a:rPr>
              <a:t>Creative Direction &amp; Content Production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3920" y="2898648"/>
            <a:ext cx="3017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FF4500"/>
                </a:solidFill>
                <a:latin typeface="Calibri"/>
              </a:rPr>
              <a:t>$45,000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291840"/>
            <a:ext cx="11247120" cy="457200"/>
          </a:xfrm>
          <a:prstGeom prst="rect">
            <a:avLst/>
          </a:prstGeom>
          <a:solidFill>
            <a:srgbClr val="1818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3355848"/>
            <a:ext cx="8046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CC"/>
                </a:solidFill>
                <a:latin typeface="Calibri"/>
              </a:rPr>
              <a:t>Event Management &amp; Staffing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3355848"/>
            <a:ext cx="3017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FF4500"/>
                </a:solidFill>
                <a:latin typeface="Calibri"/>
              </a:rPr>
              <a:t>$40,000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3749040"/>
            <a:ext cx="11247120" cy="457200"/>
          </a:xfrm>
          <a:prstGeom prst="rect">
            <a:avLst/>
          </a:prstGeom>
          <a:solidFill>
            <a:srgbClr val="1212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94360" y="3813048"/>
            <a:ext cx="8046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CC"/>
                </a:solidFill>
                <a:latin typeface="Calibri"/>
              </a:rPr>
              <a:t>Livestream Production &amp; Broadcast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3920" y="3813048"/>
            <a:ext cx="3017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FF4500"/>
                </a:solidFill>
                <a:latin typeface="Calibri"/>
              </a:rPr>
              <a:t>$35,000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4206240"/>
            <a:ext cx="11247120" cy="457200"/>
          </a:xfrm>
          <a:prstGeom prst="rect">
            <a:avLst/>
          </a:prstGeom>
          <a:solidFill>
            <a:srgbClr val="1818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94360" y="4270248"/>
            <a:ext cx="8046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CC"/>
                </a:solidFill>
                <a:latin typeface="Calibri"/>
              </a:rPr>
              <a:t>Optional: After Dark Brand Activation Build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3920" y="4270248"/>
            <a:ext cx="3017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FF4500"/>
                </a:solidFill>
                <a:latin typeface="Calibri"/>
              </a:rPr>
              <a:t>+ $50,000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4663440"/>
            <a:ext cx="11247120" cy="502920"/>
          </a:xfrm>
          <a:prstGeom prst="rect">
            <a:avLst/>
          </a:prstGeom>
          <a:solidFill>
            <a:srgbClr val="CC3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94360" y="4736592"/>
            <a:ext cx="8046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TOTAL ESTIMATED INVESTMENT (excl. Optional)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4736592"/>
            <a:ext cx="3017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FFFFFF"/>
                </a:solidFill>
                <a:latin typeface="Calibri"/>
              </a:rPr>
              <a:t>$395,000 – $415,000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62636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777777"/>
                </a:solidFill>
                <a:latin typeface="Calibri"/>
              </a:rPr>
              <a:t>* All figures are estimates. Final investment based on confirmed scope, venue, and production specifications.</a:t>
            </a:r>
          </a:p>
        </p:txBody>
      </p:sp>
    </p:spTree>
  </p:cSld>
  <p:clrMapOvr>
    <a:masterClrMapping/>
  </p:clrMapOvr>
</p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73152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84848"/>
            <ns1:ext cx="12191695" cy="73152"/>
          </ns1:xfrm>
          <ns1:prstGeom prst="rect">
            <ns1:avLst/>
          </ns1:prstGeom>
          <ns1:solidFill>
            <ns1:srgbClr val="2196F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11704320" y="0"/>
            <ns1:ext cx="487375" cy="6858000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685800"/>
            <ns1:ext cx="731520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4500"/>
                </ns1:solidFill>
                <ns1:latin typeface="Calibri"/>
              </ns1:rPr>
              <ns1:t>CALL TO ACTION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1143000"/>
            <ns1:ext cx="1051560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5200" b="1" i="0">
                <ns1:solidFill>
                  <ns1:srgbClr val="FFFFFF"/>
                </ns1:solidFill>
                <ns1:latin typeface="Calibri"/>
              </ns1:rPr>
              <ns1:t>Ready to Own
the Launch Moment?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48640" y="3291840"/>
            <ns1:ext cx="4572000" cy="54864"/>
          </ns1:xfrm>
          <ns1:prstGeom prst="rect">
            <ns1:avLst/>
          </ns1:prstGeom>
          <ns1:solidFill>
            <ns1:srgbClr val="FF45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3474720"/>
            <ns1:ext cx="1051560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CCCCCC"/>
                </ns1:solidFill>
                <ns1:latin typeface="Calibri"/>
              </ns1:rPr>
              <ns1:t>The [Prospect_Company_U] tells the story. [Provider_Company_G]® makes it live.
Together: the most talked-about tech event of 2027.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548640" y="4407408"/>
            <ns1:ext cx="7132320" cy="594360"/>
          </ns1:xfrm>
          <ns1:prstGeom prst="rect">
            <ns1:avLst/>
          </ns1:prstGeom>
          <ns1:solidFill>
            <ns1:srgbClr val="CC380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85800" y="4462272"/>
            <ns1:ext cx="6858000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[Prospect_Company_U] Step:  Production Strategy Session — Let's Scope THE [Prospect_Company_U] [Prospect_Company_U]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48640" y="5138928"/>
            <ns1:ext cx="8229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CC"/>
                </ns1:solidFill>
                <ns1:latin typeface="Calibri"/>
              </ns1:rPr>
              <ns1:t>launches@[Provider_Company_G].com   |   [Lead_Phone_A]   |   [Provider_Company_G].com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548640" y="5760720"/>
            <ns1:ext cx="3657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 i="0">
                <ns1:solidFill>
                  <ns1:srgbClr val="FFFFFF"/>
                </ns1:solidFill>
                <ns1:latin typeface="Calibri"/>
              </ns1:rPr>
              <ns1:t>[Provider_Company_G]®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548640" y="6236208"/>
            <ns1:ext cx="6400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777777"/>
                </ns1:solidFill>
                <ns1:latin typeface="Calibri"/>
              </ns1:rPr>
              <ns1:t>Experiential by Design  |  New York City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