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71018">
              <ns1:alpha val="5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200400"/>
            <ns1:ext cx="12191695" cy="3657600"/>
          </ns1:xfrm>
          <ns1:prstGeom prst="rect">
            <ns1:avLst/>
          </ns1:prstGeom>
          <ns1:solidFill>
            <ns1:srgbClr val="071018">
              <ns1:alpha val="6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94360" y="822960"/>
            <ns1:ext cx="100584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D4AF37"/>
                </ns1:solidFill>
                <ns1:latin typeface="Calibri"/>
              </ns1:rPr>
              <ns1:t>BRAND ACTIVATION PROPOSAL  |  [Prospect_Company_T] [Prospect_Company_T] CONFERENCE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94360" y="1371600"/>
            <ns1:ext cx="10972800" cy="2194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6400" b="1" i="0">
                <ns1:solidFill>
                  <ns1:srgbClr val="FFFFFF"/>
                </ns1:solidFill>
                <ns1:latin typeface="Georgia"/>
              </ns1:rPr>
              <ns1:t>[Prospect_Company_T]
[Prospect_Company_T] 2027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94360" y="3703320"/>
            <ns1:ext cx="3657600" cy="45720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94360" y="3840480"/>
            <ns1:ext cx="100584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 i="0">
                <ns1:solidFill>
                  <ns1:srgbClr val="D0D8E0"/>
                </ns1:solidFill>
                <ns1:latin typeface="Calibri"/>
              </ns1:rPr>
              <ns1:t>A [Prospect_Company_T] Annual Conference Experience — Produced by [Provider_Company_G]®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94360" y="4434840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0B4D8"/>
                </ns1:solidFill>
                <ns1:latin typeface="Calibri"/>
              </ns1:rPr>
              <ns1:t>Marriott Marquis Times Square  |  New York City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94360" y="4846320"/>
            <ns1:ext cx="4572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4AF37"/>
                </ns1:solidFill>
                <ns1:latin typeface="Calibri"/>
              </ns1:rPr>
              <ns1:t>Proposed: April 2027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686800" y="6309360"/>
            <ns1:ext cx="3200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000" b="0" i="0">
                <ns1:solidFill>
                  <ns1:srgbClr val="7F8C9A"/>
                </ns1:solidFill>
                <ns1:latin typeface="Calibri"/>
              </ns1:rPr>
              <ns1:t>[Provider_Company_G]®  |  Experiential by Design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7101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914400" y="1097280"/>
            <ns1:ext cx="10332720" cy="2377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600" b="1" i="0">
                <ns1:solidFill>
                  <ns1:srgbClr val="FFFFFF"/>
                </ns1:solidFill>
                <ns1:latin typeface="Georgia"/>
              </ns1:rPr>
              <ns1:t>What If [Prospect_Company_T] Felt Like
the Experiences You Create?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754880" y="3611880"/>
            <ns1:ext cx="2743200" cy="45720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371600" y="3840480"/>
            <ns1:ext cx="94183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D0D8E0"/>
                </ns1:solidFill>
                <ns1:latin typeface="Calibri"/>
              </ns1:rPr>
              <ns1:t>◆  [Prospect_Company_T] members design wonder for millions of guests every year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371600" y="4343400"/>
            <ns1:ext cx="94183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D0D8E0"/>
                </ns1:solidFill>
                <ns1:latin typeface="Calibri"/>
              </ns1:rPr>
              <ns1:t>◆  [Provider_Company_G]® proposes: make [Prospect_Company_T] the most immersive professional conference in the world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371600" y="4846320"/>
            <ns1:ext cx="94183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D0D8E0"/>
                </ns1:solidFill>
                <ns1:latin typeface="Calibri"/>
              </ns1:rPr>
              <ns1:t>◆  A fully produced, story-driven event environment — from arrival to close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371600" y="5349240"/>
            <ns1:ext cx="94183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D0D8E0"/>
                </ns1:solidFill>
                <ns1:latin typeface="Calibri"/>
              </ns1:rPr>
              <ns1:t>◆  Purpose: [Prospect_Company_T] the people who [Prospect_Company_T] the world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D1B2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02920" y="201168"/>
            <ns1:ext cx="91440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B4D8"/>
                </ns1:solidFill>
                <ns1:latin typeface="Calibri"/>
              </ns1:rPr>
              <ns1:t>THE PARTNERSHIP CASE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594360"/>
            <ns1:ext cx="914400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FFFFF"/>
                </ns1:solidFill>
                <ns1:latin typeface="Georgia"/>
              </ns1:rPr>
              <ns1:t>Why [Provider_Company_G]® × [Prospect_Company_T]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371600"/>
            <ns1:ext cx="2743200" cy="45720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457200" y="1645920"/>
            <ns1:ext cx="5394960" cy="192024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645920"/>
            <ns1:ext cx="5394960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1810512"/>
            <ns1:ext cx="50749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D4AF37"/>
                </ns1:solidFill>
                <ns1:latin typeface="Calibri"/>
              </ns1:rPr>
              <ns1:t>SHARED LANGUAGE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40080" y="2240280"/>
            <ns1:ext cx="1371600" cy="27432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237744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0D8E0"/>
                </ns1:solidFill>
                <ns1:latin typeface="Calibri"/>
              </ns1:rPr>
              <ns1:t>[Provider_Company_G]® speaks themed entertainment — from
stage design to world-building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263640" y="1645920"/>
            <ns1:ext cx="5394960" cy="192024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263640" y="1645920"/>
            <ns1:ext cx="5394960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446520" y="1810512"/>
            <ns1:ext cx="50749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D4AF37"/>
                </ns1:solidFill>
                <ns1:latin typeface="Calibri"/>
              </ns1:rPr>
              <ns1:t>PRODUCTION PEDIGREE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6446520" y="2240280"/>
            <ns1:ext cx="1371600" cy="27432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446520" y="237744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0D8E0"/>
                </ns1:solidFill>
                <ns1:latin typeface="Calibri"/>
              </ns1:rPr>
              <ns1:t>Fortune 500 launches, global summits,
immersive brand environments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4023360"/>
            <ns1:ext cx="5394960" cy="192024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4023360"/>
            <ns1:ext cx="5394960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4187952"/>
            <ns1:ext cx="50749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D4AF37"/>
                </ns1:solidFill>
                <ns1:latin typeface="Calibri"/>
              </ns1:rPr>
              <ns1:t>END-TO-END OWNERSHIP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40080" y="4617720"/>
            <ns1:ext cx="1371600" cy="27432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40080" y="475488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0D8E0"/>
                </ns1:solidFill>
                <ns1:latin typeface="Calibri"/>
              </ns1:rPr>
              <ns1:t>Creative direction, scenic design, AV,
show calling, event management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6263640" y="4023360"/>
            <ns1:ext cx="5394960" cy="192024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6263640" y="4023360"/>
            <ns1:ext cx="5394960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6446520" y="4187952"/>
            <ns1:ext cx="50749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D4AF37"/>
                </ns1:solidFill>
                <ns1:latin typeface="Calibri"/>
              </ns1:rPr>
              <ns1:t>COMMUNITY FIT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6446520" y="4617720"/>
            <ns1:ext cx="1371600" cy="27432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446520" y="4754880"/>
            <ns1:ext cx="50749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0D8E0"/>
                </ns1:solidFill>
                <ns1:latin typeface="Calibri"/>
              </ns1:rPr>
              <ns1:t>Shared commitment to wonder, craft,
and authentic human connection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ncept1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685800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6858000" cy="6858000"/>
          </ns1:xfrm>
          <ns1:prstGeom prst="rect">
            <ns1:avLst/>
          </ns1:prstGeom>
          <ns1:solidFill>
            <ns1:srgbClr val="071018">
              <ns1:alpha val="3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6858000" y="0"/>
            <ns1:ext cx="5333695" cy="685800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6858000" y="0"/>
            <ns1:ext cx="64008" cy="6858000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457200"/>
            <ns1:ext cx="594360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Georgia"/>
              </ns1:rPr>
              <ns1:t>[Prospect_Company_T] [Prospect_Company_T]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65760" y="1645920"/>
            <ns1:ext cx="59436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1">
                <ns1:solidFill>
                  <ns1:srgbClr val="D4AF37"/>
                </ns1:solidFill>
                <ns1:latin typeface="Georgia"/>
              </ns1:rPr>
              <ns1:t>"The Story We Build Together"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086600" y="274320"/>
            <ns1:ext cx="4754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B4D8"/>
                </ns1:solidFill>
                <ns1:latin typeface="Calibri"/>
              </ns1:rPr>
              <ns1:t>CONCEPT OVERVIEW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086600" y="640080"/>
            <ns1:ext cx="475488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FFFFFF"/>
                </ns1:solidFill>
                <ns1:latin typeface="Georgia"/>
              </ns1:rPr>
              <ns1:t>The [Prospect_Company_T] Experience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086600" y="1417320"/>
            <ns1:ext cx="2286000" cy="36576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086600" y="1600200"/>
            <ns1:ext cx="16459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THEME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086600" y="1856232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D0D8E0"/>
                </ns1:solidFill>
                <ns1:latin typeface="Calibri"/>
              </ns1:rPr>
              <ns1:t>"The Story We Build Together"
A journey through themed entertainment's future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086600" y="2496312"/>
            <ns1:ext cx="16459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ARRIVAL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086600" y="2752344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D0D8E0"/>
                </ns1:solidFill>
                <ns1:latin typeface="Calibri"/>
              </ns1:rPr>
              <ns1:t>Immersive 80-ft entry corridor transforming
into a themed narrative environment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086600" y="3392424"/>
            <ns1:ext cx="16459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MAIN STAGE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086600" y="3648456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D0D8E0"/>
                </ns1:solidFill>
                <ns1:latin typeface="Calibri"/>
              </ns1:rPr>
              <ns1:t>Cinematic scenic design, theatrical
lighting, and show-called program direction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086600" y="4288536"/>
            <ns1:ext cx="16459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BREAKOUT ZONES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7086600" y="4544568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D0D8E0"/>
                </ns1:solidFill>
                <ns1:latin typeface="Calibri"/>
              </ns1:rPr>
              <ns1:t>Individually themed sponsor
experience hubs with brand environments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7086600" y="5184648"/>
            <ns1:ext cx="16459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THEA AWARDS GALA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086600" y="5440680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D0D8E0"/>
                </ns1:solidFill>
                <ns1:latin typeface="Calibri"/>
              </ns1:rPr>
              <ns1:t>Full theatrical production for the
annual Thea Awards celebration</ns1:t>
            </ns1:r>
          </ns1:p>
        </ns0:txBody>
      </ns0:sp>
    </ns0:spTree>
  </ns0:cSld>
  <ns0:clrMapOvr>
    <ns1:masterClrMapping/>
  </ns0:clrMapOvr>
</ns0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B4D8"/>
                </a:solidFill>
                <a:latin typeface="Calibri"/>
              </a:rPr>
              <a:t>VENUE &amp; SPACE PLANNING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Marriott Marquis Times Square, NYC</a:t>
            </a:r>
          </a:p>
        </p:txBody>
      </p:sp>
      <p:pic>
        <p:nvPicPr>
          <p:cNvPr id="6" name="Picture 5" descr="ven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280160"/>
            <a:ext cx="7132320" cy="5029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35240" y="1280160"/>
            <a:ext cx="45720" cy="502920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0" y="141732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AF37"/>
                </a:solidFill>
                <a:latin typeface="Calibri"/>
              </a:rPr>
              <a:t>MAIN STAGE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0" y="1673352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Broadway Ballroom — 500-person theater
with full scenic rigging access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237744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AF37"/>
                </a:solidFill>
                <a:latin typeface="Calibri"/>
              </a:rPr>
              <a:t>ENTRY ACTIVATION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0" y="2633472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80-ft immersive projection-mapped
narrative arrival corridor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0" y="333756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AF37"/>
                </a:solidFill>
                <a:latin typeface="Calibri"/>
              </a:rPr>
              <a:t>SPONSOR HUBS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593592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8 individually themed activation zones
in the pre-function area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0" y="429768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AF37"/>
                </a:solidFill>
                <a:latin typeface="Calibri"/>
              </a:rPr>
              <a:t>AWARDS GALA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4553712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Marquis Ballroom — elegant dinner
for the Thea Awards celebration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0" y="52578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AF37"/>
                </a:solidFill>
                <a:latin typeface="Calibri"/>
              </a:rPr>
              <a:t>FLOOR PLAN NOTE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0" y="5513832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Conceptual layout;
venue floor plan TBD post-engagement</a:t>
            </a:r>
          </a:p>
        </p:txBody>
      </p:sp>
    </p:spTree>
  </p:cSld>
  <p:clrMapOvr>
    <a:masterClrMapping/>
  </p:clrMapOvr>
</p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ncept2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1188720"/>
          </ns1:xfrm>
          <ns1:prstGeom prst="rect">
            <ns1:avLst/>
          </ns1:prstGeom>
          <ns1:solidFill>
            <ns1:srgbClr val="071018">
              <ns1:alpha val="8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5029200"/>
            <ns1:ext cx="12191695" cy="1828800"/>
          </ns1:xfrm>
          <ns1:prstGeom prst="rect">
            <ns1:avLst/>
          </ns1:prstGeom>
          <ns1:solidFill>
            <ns1:srgbClr val="071018">
              <ns1:alpha val="9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182880"/>
            <ns1:ext cx="91440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D4AF37"/>
                </ns1:solidFill>
                <ns1:latin typeface="Calibri"/>
              </ns1:rPr>
              <ns1:t>STAGE DESIGN &amp; SCENIC CONCEPTS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566928"/>
            <ns1:ext cx="91440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Georgia"/>
              </ns1:rPr>
              <ns1:t>Production Specifications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274320" y="5074920"/>
            <ns1:ext cx="2194560" cy="164592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274320" y="5074920"/>
            <ns1:ext cx="2194560" cy="45720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84048" y="5184648"/>
            <ns1:ext cx="201168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MAIN STAGE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84048" y="5513832"/>
            <ns1:ext cx="2011680" cy="1051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D0D8E0"/>
                </ns1:solidFill>
                <ns1:latin typeface="Calibri"/>
              </ns1:rPr>
              <ns1:t>60-ft curved LED wall with live
content direction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2724912" y="5074920"/>
            <ns1:ext cx="2194560" cy="164592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2724912" y="5074920"/>
            <ns1:ext cx="2194560" cy="45720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2834640" y="5184648"/>
            <ns1:ext cx="201168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LIGHTING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2834640" y="5513832"/>
            <ns1:ext cx="2011680" cy="1051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D0D8E0"/>
                </ns1:solidFill>
                <ns1:latin typeface="Calibri"/>
              </ns1:rPr>
              <ns1:t>Full theatrical rig — moving heads,
haze, and spot systems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5175504" y="5074920"/>
            <ns1:ext cx="2194560" cy="164592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5175504" y="5074920"/>
            <ns1:ext cx="2194560" cy="45720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5285232" y="5184648"/>
            <ns1:ext cx="201168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AUDIO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5285232" y="5513832"/>
            <ns1:ext cx="2011680" cy="1051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D0D8E0"/>
                </ns1:solidFill>
                <ns1:latin typeface="Calibri"/>
              </ns1:rPr>
              <ns1:t>L'Acoustics concert-grade line array;
in-ear monitors for speakers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626096" y="5074920"/>
            <ns1:ext cx="2194560" cy="164592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7626096" y="5074920"/>
            <ns1:ext cx="2194560" cy="45720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7735824" y="5184648"/>
            <ns1:ext cx="201168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SHOW CALLING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7735824" y="5513832"/>
            <ns1:ext cx="2011680" cy="1051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D0D8E0"/>
                </ns1:solidFill>
                <ns1:latin typeface="Calibri"/>
              </ns1:rPr>
              <ns1:t>Dedicated [Provider_Company_G]® show caller
and technical director on site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10076688" y="5074920"/>
            <ns1:ext cx="2194560" cy="1645920"/>
          </ns1:xfrm>
          <ns1:prstGeom prst="rect">
            <ns1:avLst/>
          </ns1:prstGeom>
          <ns1:solidFill>
            <ns1:srgbClr val="1025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10076688" y="5074920"/>
            <ns1:ext cx="2194560" cy="45720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10186416" y="5184648"/>
            <ns1:ext cx="201168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00B4D8"/>
                </ns1:solidFill>
                <ns1:latin typeface="Calibri"/>
              </ns1:rPr>
              <ns1:t>BROADCAST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10186416" y="5513832"/>
            <ns1:ext cx="2011680" cy="1051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50" b="0" i="0">
                <ns1:solidFill>
                  <ns1:srgbClr val="D0D8E0"/>
                </ns1:solidFill>
                <ns1:latin typeface="Calibri"/>
              </ns1:rPr>
              <ns1:t>Multi-camera hybrid livestream
for global [Prospect_Company_T] audience</ns1:t>
            </ns1:r>
          </ns1:p>
        </ns0:txBody>
      </ns0:sp>
    </ns0:spTree>
  </ns0:cSld>
  <ns0:clrMapOvr>
    <ns1:masterClrMapping/>
  </ns0:clrMapOvr>
</ns0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91695" cy="6400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B4D8"/>
                </a:solidFill>
                <a:latin typeface="Calibri"/>
              </a:rPr>
              <a:t>INVESTMENT &amp; PRODUCTION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Georgia"/>
              </a:rPr>
              <a:t>Budget 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34440"/>
            <a:ext cx="274320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463040"/>
            <a:ext cx="11247120" cy="411480"/>
          </a:xfrm>
          <a:prstGeom prst="rect">
            <a:avLst/>
          </a:prstGeom>
          <a:solidFill>
            <a:srgbClr val="006E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51790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SCOPE ITEM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1517904"/>
            <a:ext cx="2834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FFFFFF"/>
                </a:solidFill>
                <a:latin typeface="Calibri"/>
              </a:rPr>
              <a:t>INVESTMENT RANGE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874520"/>
            <a:ext cx="11247120" cy="457200"/>
          </a:xfrm>
          <a:prstGeom prst="rect">
            <a:avLst/>
          </a:prstGeom>
          <a:solidFill>
            <a:srgbClr val="10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94360" y="19293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Full Conference Production (Scenic, AV, Lighting, Show Calling)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3920" y="19293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$180,000 – $220,000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31720"/>
            <a:ext cx="11247120" cy="457200"/>
          </a:xfrm>
          <a:prstGeom prst="rect">
            <a:avLst/>
          </a:prstGeom>
          <a:solidFill>
            <a:srgbClr val="122B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" y="23865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Immersive Entry Activation Build &amp; Installation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23865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$45,000 – $65,000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88920"/>
            <a:ext cx="11247120" cy="457200"/>
          </a:xfrm>
          <a:prstGeom prst="rect">
            <a:avLst/>
          </a:prstGeom>
          <a:solidFill>
            <a:srgbClr val="10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8437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Creative Direction &amp; Art Direction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28437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$40,000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246120"/>
            <a:ext cx="11247120" cy="457200"/>
          </a:xfrm>
          <a:prstGeom prst="rect">
            <a:avLst/>
          </a:prstGeom>
          <a:solidFill>
            <a:srgbClr val="122B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33009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Event Management &amp; On-Site Staffing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33009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$35,000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3703320"/>
            <a:ext cx="11247120" cy="457200"/>
          </a:xfrm>
          <a:prstGeom prst="rect">
            <a:avLst/>
          </a:prstGeom>
          <a:solidFill>
            <a:srgbClr val="10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37581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Awards Gala Full Production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7581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$55,000 – $70,000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160520"/>
            <a:ext cx="11247120" cy="457200"/>
          </a:xfrm>
          <a:prstGeom prst="rect">
            <a:avLst/>
          </a:prstGeom>
          <a:solidFill>
            <a:srgbClr val="122B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4215384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D8E0"/>
                </a:solidFill>
                <a:latin typeface="Calibri"/>
              </a:rPr>
              <a:t>Optional: Post-Event Content Capture &amp; Highlight Reel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4215384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1" i="0">
                <a:solidFill>
                  <a:srgbClr val="D4AF37"/>
                </a:solidFill>
                <a:latin typeface="Calibri"/>
              </a:rPr>
              <a:t>+ $22,000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4617720"/>
            <a:ext cx="11247120" cy="502920"/>
          </a:xfrm>
          <a:prstGeom prst="rect">
            <a:avLst/>
          </a:prstGeom>
          <a:solidFill>
            <a:srgbClr val="0055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94360" y="4690872"/>
            <a:ext cx="8046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TOTAL ESTIMATED INVESTMENT (excl. Optional items)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690872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1" i="0">
                <a:solidFill>
                  <a:srgbClr val="FFFFFF"/>
                </a:solidFill>
                <a:latin typeface="Calibri"/>
              </a:rPr>
              <a:t>$300,000 – $355,000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62636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F8C9A"/>
                </a:solidFill>
                <a:latin typeface="Calibri"/>
              </a:rPr>
              <a:t>* All figures are estimates. Final investment based on confirmed scope, attendee count, and venue specifics.</a:t>
            </a:r>
          </a:p>
        </p:txBody>
      </p:sp>
    </p:spTree>
  </p:cSld>
  <p:clrMapOvr>
    <a:masterClrMapping/>
  </p:clrMapOvr>
</p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7101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00B4D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9418320" y="0"/>
            <ns1:ext cx="2773375" cy="6858000"/>
          </ns1:xfrm>
          <ns1:prstGeom prst="rect">
            <ns1:avLst/>
          </ns1:prstGeom>
          <ns1:solidFill>
            <ns1:srgbClr val="183045">
              <ns1:alpha val="7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731520"/>
            <ns1:ext cx="73152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B4D8"/>
                </ns1:solidFill>
                <ns1:latin typeface="Calibri"/>
              </ns1:rPr>
              <ns1:t>CLOSING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143000"/>
            <ns1:ext cx="86868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800" b="1" i="0">
                <ns1:solidFill>
                  <ns1:srgbClr val="FFFFFF"/>
                </ns1:solidFill>
                <ns1:latin typeface="Georgia"/>
              </ns1:rPr>
              <ns1:t>Let's Make [Prospect_Company_T]
Unforgettable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48640" y="3291840"/>
            <ns1:ext cx="4572000" cy="45720"/>
          </ns1:xfrm>
          <ns1:prstGeom prst="rect">
            <ns1:avLst/>
          </ns1:prstGeom>
          <ns1:solidFill>
            <ns1:srgbClr val="D4AF3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474720"/>
            <ns1:ext cx="841248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D0D8E0"/>
                </ns1:solidFill>
                <ns1:latin typeface="Calibri"/>
              </ns1:rPr>
              <ns1:t>[Provider_Company_G]® is ready to bring [Prospect_Company_T]'s own values —
wonder, craft, community — to life on stage.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48640" y="4407408"/>
            <ns1:ext cx="6583680" cy="594360"/>
          </ns1:xfrm>
          <ns1:prstGeom prst="rect">
            <ns1:avLst/>
          </ns1:prstGeom>
          <ns1:solidFill>
            <ns1:srgbClr val="006E8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85800" y="4462272"/>
            <ns1:ext cx="621792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Next Step:  30-Minute Production Discovery Call with our Creative [Prospect_Company_T]m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5138928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D0D8E0"/>
                </ns1:solidFill>
                <ns1:latin typeface="Calibri"/>
              </ns1:rPr>
              <ns1:t>hello@[Provider_Company_G].com   |   [Lead_Phone_A]   |   [Provider_Company_G].com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48640" y="5760720"/>
            <ns1:ext cx="3657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Georgia"/>
              </ns1:rPr>
              <ns1:t>[Provider_Company_G]®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6217920"/>
            <ns1:ext cx="5486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7F8C9A"/>
                </ns1:solidFill>
                <ns1:latin typeface="Calibri"/>
              </ns1:rPr>
              <ns1:t>Experiential by Design  |  New York City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