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508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200400"/>
            <ns1:ext cx="12188952" cy="3657600"/>
          </ns1:xfrm>
          <ns1:prstGeom prst="rect">
            <ns1:avLst/>
          </ns1:prstGeom>
          <ns1:solidFill>
            <ns1:srgbClr val="04061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73152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2011680"/>
            <ns1:ext cx="91440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200" b="1" i="0">
                <ns1:solidFill>
                  <ns1:srgbClr val="FFFFFF"/>
                </ns1:solidFill>
                <ns1:latin typeface="Calibri"/>
              </ns1:rPr>
              <ns1:t>[Provider_Company_F] × [Prospect_Company_R]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2926080"/>
            <ns1:ext cx="82296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0" i="0">
                <ns1:solidFill>
                  <ns1:srgbClr val="00AAFF"/>
                </ns1:solidFill>
                <ns1:latin typeface="Calibri"/>
              </ns1:rPr>
              <ns1:t>A Production Proposal — 10th Anniversary Edition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3657600"/>
            <ns1:ext cx="3047238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384048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B0C4DE"/>
                </ns1:solidFill>
                <ns1:latin typeface="Calibri"/>
              </ns1:rPr>
              <ns1:t>Executive Conference &amp; Showcase  ·  Paris Expo Porte de Versailles  ·  June 2026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3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5669280" cy="685800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contex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669280" y="0"/>
            <ns1:ext cx="651967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5669280" y="0"/>
            <ns1:ext cx="457200" cy="685800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411480"/>
            <ns1:ext cx="50292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THE STAGE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22960"/>
            <ns1:ext cx="493776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[Prospect_Company_R] —
[Prospect_Company_A]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2194560"/>
            <ns1:ext cx="1828342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377440"/>
            <ns1:ext cx="4846320" cy="22860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>
                <ns1:solidFill>
                  <ns1:srgbClr val="B0C4DE"/>
                </ns1:solidFill>
                <ns1:latin typeface="Calibri"/>
              </ns1:rPr>
              <ns1:t>180,000+ attendees from 171 countries</ns1:t>
            </ns1:r>
          </ns1:p>
          <ns1:p>
            <ns1:pPr algn="l"/>
            <ns1:r>
              <ns1:rPr sz="1500" b="0">
                <ns1:solidFill>
                  <ns1:srgbClr val="B0C4DE"/>
                </ns1:solidFill>
                <ns1:latin typeface="Calibri"/>
              </ns1:rPr>
              <ns1:t>14,000+ startups · 4,000 investors</ns1:t>
            </ns1:r>
          </ns1:p>
          <ns1:p>
            <ns1:pPr algn="l"/>
            <ns1:r>
              <ns1:rPr sz="1500" b="0">
                <ns1:solidFill>
                  <ns1:srgbClr val="B0C4DE"/>
                </ns1:solidFill>
                <ns1:latin typeface="Calibri"/>
              </ns1:rPr>
              <ns1:t>2026: 10th anniversary — Hall 7, Porte de Versailles</ns1:t>
            </ns1:r>
          </ns1:p>
          <ns1:p>
            <ns1:pPr algn="l"/>
            <ns1:r>
              <ns1:rPr sz="1500" b="0">
                <ns1:solidFill>
                  <ns1:srgbClr val="B0C4DE"/>
                </ns1:solidFill>
                <ns1:latin typeface="Calibri"/>
              </ns1:rPr>
              <ns1:t>30% expanded footprint · 20,000 m² new exhibition space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4846320"/>
            <ns1:ext cx="1828342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5029200"/>
            <ns1:ext cx="493776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Calibri"/>
              </ns1:rPr>
              <ns1:t>[Provider_Company_F] brings premium scenography to Europe's most ambitious stage.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657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CONCEPTS FOR 2026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77724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Three Proposals for [Prospect_Company_R] 10th Anniversary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08760"/>
            <ns1:ext cx="3656685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737360"/>
            <ns1:ext cx="3474720" cy="42062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640080" y="1920240"/>
            <ns1:ext cx="411480" cy="41148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901952"/>
            <ns1:ext cx="411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A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468880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[Prospect_Company_R] ORIGINES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297180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0AAFF"/>
                </ns1:solidFill>
                <ns1:latin typeface="Calibri"/>
              </ns1:rPr>
              <ns1:t>10th Anniversary Keynote Stage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02920" y="3429000"/>
            <ns1:ext cx="2437790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3566160"/>
            <ns1:ext cx="310896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Custom keynote architecture celebrating a decade of European [Prospect_Company_R] leadership. Modular LED backdrop towers, curved scenic proscenium, projection-mapped milestone timeline. The stage as symbol.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297680" y="1737360"/>
            <ns1:ext cx="3474720" cy="42062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480560" y="1920240"/>
            <ns1:ext cx="411480" cy="41148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480560" y="1901952"/>
            <ns1:ext cx="411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B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480560" y="2468880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LE PAVILLON CONNECT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480560" y="297180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0AAFF"/>
                </ns1:solidFill>
                <ns1:latin typeface="Calibri"/>
              </ns1:rPr>
              <ns1:t>Sponsor Brand Universes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502920" y="3429000"/>
            <ns1:ext cx="2437790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480560" y="3566160"/>
            <ns1:ext cx="310896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A curated sponsor pavilion design system — premium modular environments with individual branded immersive zones, scenic gateways, demo stages, and networking lounges. Built by [Provider_Company_F].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8138160" y="1737360"/>
            <ns1:ext cx="3474720" cy="4206240"/>
          </ns1:xfrm>
          <ns1:prstGeom prst="rect">
            <ns1:avLst/>
          </ns1:prstGeom>
          <ns1:solidFill>
            <ns1:srgbClr val="0044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321040" y="1920240"/>
            <ns1:ext cx="411480" cy="41148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8321040" y="1901952"/>
            <ns1:ext cx="411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FFFFFF"/>
                </ns1:solidFill>
                <ns1:latin typeface="Calibri"/>
              </ns1:rPr>
              <ns1:t>C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8321040" y="2468880"/>
            <ns1:ext cx="31089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FFFFFF"/>
                </ns1:solidFill>
                <ns1:latin typeface="Calibri"/>
              </ns1:rPr>
              <ns1:t>SIGNAL ★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321040" y="2971800"/>
            <ns1:ext cx="31089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0AAFF"/>
                </ns1:solidFill>
                <ns1:latin typeface="Calibri"/>
              </ns1:rPr>
              <ns1:t>The Immersive [Prospect_Company_R] Showcase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502920" y="3429000"/>
            <ns1:ext cx="2437790" cy="36576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8321040" y="3566160"/>
            <ns1:ext cx="310896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A signature experiential zone within Hall 7 — a 2,000 m² cinematic walk-through where breakthrough [Prospect_Company_R]nologies come alive as spatial installations. RECOMMENDED CONCEPT.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ncept_signal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2286000"/>
            <ns1:ext cx="12188952" cy="4572000"/>
          </ns1:xfrm>
          <ns1:prstGeom prst="rect">
            <ns1:avLst/>
          </ns1:prstGeom>
          <ns1:solidFill>
            <ns1:srgbClr val="03061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2560320"/>
          </ns1:xfrm>
          <ns1:prstGeom prst="rect">
            <ns1:avLst/>
          </ns1:prstGeom>
          <ns1:solidFill>
            <ns1:srgbClr val="05092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73152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47472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RECOMMENDED CONCEPT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731520"/>
            <ns1:ext cx="109728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800" b="1" i="0">
                <ns1:solidFill>
                  <ns1:srgbClr val="FFFFFF"/>
                </ns1:solidFill>
                <ns1:latin typeface="Calibri"/>
              </ns1:rPr>
              <ns1:t>SIGNAL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02920" y="1554480"/>
            <ns1:ext cx="10972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0" i="0">
                <ns1:solidFill>
                  <ns1:srgbClr val="00AAFF"/>
                </ns1:solidFill>
                <ns1:latin typeface="Calibri"/>
              </ns1:rPr>
              <ns1:t>The Immersive [Prospect_Company_R] Showcase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2194560"/>
            <ns1:ext cx="4266133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2578608"/>
            <ns1:ext cx="64008" cy="256032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" y="2468880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A signature experiential zone — spatial storytelling at scale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502920" y="3236976"/>
            <ns1:ext cx="64008" cy="256032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13232" y="3127248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2,000 m² walk-through environment within Hall 7, Paris Expo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95344"/>
            <ns1:ext cx="64008" cy="256032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13232" y="3785616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Lighting choreography · projection mapping · scenographic narrative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502920" y="4553712"/>
            <ns1:ext cx="64008" cy="256032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13232" y="4443984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FFFFFF"/>
                </ns1:solidFill>
                <ns1:latin typeface="Calibri"/>
              </ns1:rPr>
              <ns1:t>Breakthrough [Prospect_Company_R]nologies come alive as immersive installations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486400" y="0"/>
            <ns1:ext cx="67025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5486400" y="0"/>
            <ns1:ext cx="365760" cy="6858000"/>
          </ns1:xfrm>
          <ns1:prstGeom prst="rect">
            <ns1:avLst/>
          </ns1:prstGeom>
          <ns1:solidFill>
            <ns1:srgbClr val="0A0F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5669280" cy="685800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02920" y="365760"/>
            <ns1:ext cx="50292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VENUE &amp; SPATIAL STRATEGY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804672"/>
            <ns1:ext cx="4937760" cy="10972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FFFFFF"/>
                </ns1:solidFill>
                <ns1:latin typeface="Calibri"/>
              </ns1:rPr>
              <ns1:t>Hall 7
Paris Expo Porte de Versailles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1965960"/>
            <ns1:ext cx="1828342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02920" y="2148840"/>
            <ns1:ext cx="4846320" cy="2743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B0C4DE"/>
                </ns1:solidFill>
                <ns1:latin typeface="Calibri"/>
              </ns1:rPr>
              <ns1:t>Three floors · 20,000+ m² expanded exhibition footprint</ns1:t>
            </ns1:r>
          </ns1:p>
          <ns1:p>
            <ns1:pPr algn="l"/>
            <ns1:r>
              <ns1:rPr sz="1400" b="0">
                <ns1:solidFill>
                  <ns1:srgbClr val="B0C4DE"/>
                </ns1:solidFill>
                <ns1:latin typeface="Calibri"/>
              </ns1:rPr>
              <ns1:t>Keynote stage (east) · Pavilions (north/south wings)</ns1:t>
            </ns1:r>
          </ns1:p>
          <ns1:p>
            <ns1:pPr algn="l"/>
            <ns1:r>
              <ns1:rPr sz="1400" b="0">
                <ns1:solidFill>
                  <ns1:srgbClr val="B0C4DE"/>
                </ns1:solidFill>
                <ns1:latin typeface="Calibri"/>
              </ns1:rPr>
              <ns1:t>SIGNAL zone — Level 2 mezzanine, 2,000 m²</ns1:t>
            </ns1:r>
          </ns1:p>
          <ns1:p>
            <ns1:pPr algn="l"/>
            <ns1:r>
              <ns1:rPr sz="1400" b="0">
                <ns1:solidFill>
                  <ns1:srgbClr val="B0C4DE"/>
                </ns1:solidFill>
                <ns1:latin typeface="Calibri"/>
              </ns1:rPr>
              <ns1:t>Entry sequence · Welcome zone · VIP terrace</ns1:t>
            </ns1:r>
          </ns1:p>
          <ns1:p>
            <ns1:pPr algn="l"/>
            <ns1:r>
              <ns1:rPr sz="1400" b="0">
                <ns1:solidFill>
                  <ns1:srgbClr val="B0C4DE"/>
                </ns1:solidFill>
                <ns1:latin typeface="Calibri"/>
              </ns1:rPr>
              <ns1:t>Full load-in access · Production facilities on-site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5029200"/>
            <ns1:ext cx="1828342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02920" y="5166360"/>
            <ns1:ext cx="484632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[Provider_Company_F] manages full scenographic planning,
load-in schedule, and production build.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760720" y="6309360"/>
            <ns1:ext cx="621792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4DE"/>
                </ns1:solidFill>
                <ns1:latin typeface="Calibri"/>
              </ns1:rPr>
              <ns1:t>Conceptual layout — venue floor plan not available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10515600" y="6217920"/>
            <ns1:ext cx="1371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657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OUR CAPABILITIES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What [Provider_Company_F] Delivers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54480"/>
            <ns1:ext cx="4266133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874519"/>
            <ns1:ext cx="5303520" cy="16916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02920" y="1874519"/>
            <ns1:ext cx="54864" cy="169164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04088" y="2057399"/>
            <ns1:ext cx="4983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0AAFF"/>
                </ns1:solidFill>
                <ns1:latin typeface="Calibri"/>
              </ns1:rPr>
              <ns1:t>END-TO-END PRODUCTION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04088" y="2468879"/>
            <ns1:ext cx="49834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From concept to installation to strike — [Provider_Company_F] owns the full production workflow.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37960" y="1874519"/>
            <ns1:ext cx="5303520" cy="16916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537960" y="1874519"/>
            <ns1:ext cx="54864" cy="169164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739128" y="2057399"/>
            <ns1:ext cx="4983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0AAFF"/>
                </ns1:solidFill>
                <ns1:latin typeface="Calibri"/>
              </ns1:rPr>
              <ns1:t>KEYNOTE STAGE ARCHITECTURE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739128" y="2468879"/>
            <ns1:ext cx="49834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Custom stage builds, LED environments, modular scenic systems, and reveal moments for main stages.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3840479"/>
            <ns1:ext cx="5303520" cy="16916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02920" y="3840479"/>
            <ns1:ext cx="54864" cy="169164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04088" y="4023359"/>
            <ns1:ext cx="4983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0AAFF"/>
                </ns1:solidFill>
                <ns1:latin typeface="Calibri"/>
              </ns1:rPr>
              <ns1:t>SPONSOR PAVILION BUILDS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04088" y="4434839"/>
            <ns1:ext cx="49834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Premium exhibition environments — individual branded zones, scenic gateways, and demonstration stages.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537960" y="3840479"/>
            <ns1:ext cx="5303520" cy="169164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537960" y="3840479"/>
            <ns1:ext cx="54864" cy="169164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739128" y="4023359"/>
            <ns1:ext cx="4983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0AAFF"/>
                </ns1:solidFill>
                <ns1:latin typeface="Calibri"/>
              </ns1:rPr>
              <ns1:t>SCENOGRAPHY &amp; LIGHTING DESIGN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739128" y="4434839"/>
            <ns1:ext cx="498348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Spatial storytelling through lighting choreography, projection mapping, and environmental design.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02920" y="617220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4DE"/>
                </ns1:solidFill>
                <ns1:latin typeface="Calibri"/>
              </ns1:rPr>
              <ns1:t>[Provider_Company_F] — Paris &amp; Lyon  ·  [Provider_Company_F].fr  ·  contact@[Provider_Company_F].fr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502920" y="3657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SCOPE &amp; INVESTMENT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804672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Production Scope Overview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02920" y="1508760"/>
            <ns1:ext cx="4266133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1737360"/>
            <ns1:ext cx="11155680" cy="4572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40080" y="1810512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SCOPE ITEM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114800" y="1810512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DESCRIPTION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601200" y="1810512"/>
            <ns1:ext cx="3200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FFFFFF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502920" y="2240280"/>
            <ns1:ext cx="11155680" cy="621792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23500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SIGNAL Zone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114800" y="23500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Full scenography, scenic build &amp; [Prospect_Company_R]nical production, 2,000 m²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9601200" y="23500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00AAFF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02920" y="2926080"/>
            <ns1:ext cx="11155680" cy="621792"/>
          </ns1:xfrm>
          <ns1:prstGeom prst="rect">
            <ns1:avLst/>
          </ns1:prstGeom>
          <ns1:solidFill>
            <ns1:srgbClr val="101C5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40080" y="30358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Keynote Stage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114800" y="30358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Architecture, LED environment, speaker reveal moments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9601200" y="30358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00AAFF"/>
                </ns1:solidFill>
                <ns1:latin typeface="Calibri"/>
              </ns1:rPr>
              <ns1:t>On request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502920" y="3611880"/>
            <ns1:ext cx="11155680" cy="621792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40080" y="37216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Sponsor Pavilion System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114800" y="37216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Modular premium builds per pavilion unit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9601200" y="37216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00AAFF"/>
                </ns1:solidFill>
                <ns1:latin typeface="Calibri"/>
              </ns1:rPr>
              <ns1:t>Per unit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502920" y="4297680"/>
            <ns1:ext cx="11155680" cy="621792"/>
          </ns1:xfrm>
          <ns1:prstGeom prst="rect">
            <ns1:avLst/>
          </ns1:prstGeom>
          <ns1:solidFill>
            <ns1:srgbClr val="101C5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40080" y="44074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Project Management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114800" y="44074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Creative direction, site visits, production coordination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601200" y="44074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00AAFF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502920" y="4983480"/>
            <ns1:ext cx="11155680" cy="621792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40080" y="5093208"/>
            <ns1:ext cx="32918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FFFFFF"/>
                </ns1:solidFill>
                <ns1:latin typeface="Calibri"/>
              </ns1:rPr>
              <ns1:t>Sustai[Prospect_Company_A]ility Plan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4114800" y="5093208"/>
            <ns1:ext cx="5212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Eco-responsible materials, reusable scenic elements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9601200" y="5093208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1" i="0">
                <ns1:solidFill>
                  <ns1:srgbClr val="00AAFF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502920" y="6053328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B0C4DE"/>
                </ns1:solidFill>
                <ns1:latin typeface="Calibri"/>
              </ns1:rPr>
              <ns1:t>All pricing subject to final scope confirmation and site assessment.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10515600" y="6217920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1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A0F2E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109728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02920" y="1097280"/>
            <ns1:ext cx="10972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0066FF"/>
                </ns1:solidFill>
                <ns1:latin typeface="Calibri"/>
              </ns1:rPr>
              <ns1:t>LET'S BUILD THIS TOGETHER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02920" y="1554480"/>
            <ns1:ext cx="1097280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 i="0">
                <ns1:solidFill>
                  <ns1:srgbClr val="FFFFFF"/>
                </ns1:solidFill>
                <ns1:latin typeface="Calibri"/>
              </ns1:rPr>
              <ns1:t>Next Step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02920" y="2423160"/>
            <ns1:ext cx="2437790" cy="36576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2606040"/>
            <ns1:ext cx="91440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 i="0">
                <ns1:solidFill>
                  <ns1:srgbClr val="FFFFFF"/>
                </ns1:solidFill>
                <ns1:latin typeface="Calibri"/>
              </ns1:rPr>
              <ns1:t>Invite [Provider_Company_F] for a 45-minute creative presentation.
We arrive with sketches, spatial concepts, and production references — ready to build.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3840480"/>
            <ns1:ext cx="5943600" cy="1554480"/>
          </ns1:xfrm>
          <ns1:prstGeom prst="rect">
            <ns1:avLst/>
          </ns1:prstGeom>
          <ns1:solidFill>
            <ns1:srgbClr val="0D16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3840480"/>
            <ns1:ext cx="54864" cy="1554480"/>
          </ns1:xfrm>
          <ns1:prstGeom prst="rect">
            <ns1:avLst/>
          </ns1:prstGeom>
          <ns1:solidFill>
            <ns1:srgbClr val="0066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31520" y="3977639"/>
            <ns1:ext cx="548640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FFFFFF"/>
                </ns1:solidFill>
                <ns1:latin typeface="Calibri"/>
              </ns1:rPr>
              <ns1:t>[Provider_Company_F] — Agence Créative + Studio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31520" y="4251959"/>
            <ns1:ext cx="548640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Paris · Lyon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31520" y="4526279"/>
            <ns1:ext cx="548640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contact@[Provider_Company_F].fr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31520" y="4800599"/>
            <ns1:ext cx="548640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[Lead_Phone_A]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31520" y="5074919"/>
            <ns1:ext cx="5486400" cy="29260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4DE"/>
                </ns1:solidFill>
                <ns1:latin typeface="Calibri"/>
              </ns1:rPr>
              <ns1:t>[Provider_Company_F].fr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10058400" y="6217920"/>
            <ns1:ext cx="18288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300" b="1" i="0">
                <ns1:solidFill>
                  <ns1:srgbClr val="0066FF"/>
                </ns1:solidFill>
                <ns1:latin typeface="Calibri"/>
              </ns1:rPr>
              <ns1:t>[Provider_Company_F]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