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bg>
      <ns0:bgPr>
        <ns1:solidFill>
          <ns1:srgbClr val="1A0A0A"/>
        </ns1:solidFill>
        <ns1:effectLst/>
      </ns0:bgPr>
    </ns0:bg>
    <ns0:spTree>
      <ns0:nvGrpSpPr>
        <ns0:cNvPr id="1" name=""/>
        <ns0:cNvGrpSpPr/>
        <ns0:nvPr/>
      </ns0:nvGrpSpPr>
      <ns0:grpSpPr/>
      <ns0:pic>
        <ns0:nvPicPr>
          <ns0:cNvPr id="2" name="Picture 1" descr="cover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0" y="0"/>
            <ns1:ext cx="12188952" cy="6858000"/>
          </ns1:xfrm>
          <ns1:prstGeom prst="rect">
            <ns1:avLst/>
          </ns1:prstGeom>
        </ns0:spPr>
      </ns0:pic>
      <ns0:sp>
        <ns0:nvSpPr>
          <ns0:cNvPr id="3" name="Rectangle 2"/>
          <ns0:cNvSpPr/>
          <ns0:nvPr/>
        </ns0:nvSpPr>
        <ns0:spPr>
          <ns1:xfrm>
            <ns1:off x="0" y="0"/>
            <ns1:ext cx="12188952" cy="6858000"/>
          </ns1:xfrm>
          <ns1:prstGeom prst="rect">
            <ns1:avLst/>
          </ns1:prstGeom>
          <ns1:solidFill>
            <ns1:srgbClr val="10050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2743200"/>
            <ns1:ext cx="12188952" cy="4114800"/>
          </ns1:xfrm>
          <ns1:prstGeom prst="rect">
            <ns1:avLst/>
          </ns1:prstGeom>
          <ns1:solidFill>
            <ns1:srgbClr val="0C0303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Rectangle 4"/>
          <ns0:cNvSpPr/>
          <ns0:nvPr/>
        </ns0:nvSpPr>
        <ns0:spPr>
          <ns1:xfrm>
            <ns1:off x="0" y="0"/>
            <ns1:ext cx="64008" cy="6858000"/>
          </ns1:xfrm>
          <ns1:prstGeom prst="rect">
            <ns1:avLst/>
          </ns1:prstGeom>
          <ns1:solidFill>
            <ns1:srgbClr val="C9A96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502920" y="1965960"/>
            <ns1:ext cx="10058400" cy="8686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4000" b="1" i="0">
                <ns1:solidFill>
                  <ns1:srgbClr val="F5EFE0"/>
                </ns1:solidFill>
                <ns1:latin typeface="Georgia"/>
              </ns1:rPr>
              <ns1:t>[Provider_Company_F] × FRÉDÉRIC [Prospect_Company_Q]</ns1:t>
            </ns1:r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502920" y="2880360"/>
            <ns1:ext cx="914400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900" b="0" i="0">
                <ns1:solidFill>
                  <ns1:srgbClr val="C8B89A"/>
                </ns1:solidFill>
                <ns1:latin typeface="Calibri"/>
              </ns1:rPr>
              <ns1:t>A Brand Activation Proposal — Paris, Autumn 2026</ns1:t>
            </ns1:r>
          </ns1:p>
        </ns0:txBody>
      </ns0:sp>
      <ns0:sp>
        <ns0:nvSpPr>
          <ns0:cNvPr id="8" name="Rectangle 7"/>
          <ns0:cNvSpPr/>
          <ns0:nvPr/>
        </ns0:nvSpPr>
        <ns0:spPr>
          <ns1:xfrm>
            <ns1:off x="502920" y="3520440"/>
            <ns1:ext cx="3657600" cy="32004"/>
          </ns1:xfrm>
          <ns1:prstGeom prst="rect">
            <ns1:avLst/>
          </ns1:prstGeom>
          <ns1:solidFill>
            <ns1:srgbClr val="C9A96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502920" y="3703320"/>
            <ns1:ext cx="914400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0" i="0">
                <ns1:solidFill>
                  <ns1:srgbClr val="A09080"/>
                </ns1:solidFill>
                <ns1:latin typeface="Calibri"/>
              </ns1:rPr>
              <ns1:t>Brand Activation  ·  Paris, Ile-de-France</ns1:t>
            </ns1:r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10515600" y="6217920"/>
            <ns1:ext cx="13716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r"/>
            <ns1:r>
              <ns1:rPr sz="1100" b="1" i="0">
                <ns1:solidFill>
                  <ns1:srgbClr val="C9A96E"/>
                </ns1:solidFill>
                <ns1:latin typeface="Calibri"/>
              </ns1:rPr>
              <ns1:t>[Provider_Company_F]</ns1:t>
            </ns1:r>
          </ns1:p>
        </ns0:txBody>
      </ns0:sp>
    </ns0:spTree>
  </ns0:cSld>
  <ns0:clrMapOvr>
    <ns1:masterClrMapping/>
  </ns0:clrMapOvr>
</ns0:sld>
</file>

<file path=ppt/slides/slide2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bg>
      <ns0:bgPr>
        <ns1:solidFill>
          <ns1:srgbClr val="1A0A0A"/>
        </ns1:solidFill>
        <ns1:effectLst/>
      </ns0:bgPr>
    </ns0:bg>
    <ns0:spTree>
      <ns0:nvGrpSpPr>
        <ns0:cNvPr id="1" name=""/>
        <ns0:cNvGrpSpPr/>
        <ns0:nvPr/>
      </ns0:nvGrpSpPr>
      <ns0:grpSpPr/>
      <ns0:pic>
        <ns0:nvPicPr>
          <ns0:cNvPr id="2" name="Picture 1" descr="fm_context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5943600" y="0"/>
            <ns1:ext cx="6245352" cy="6858000"/>
          </ns1:xfrm>
          <ns1:prstGeom prst="rect">
            <ns1:avLst/>
          </ns1:prstGeom>
        </ns0:spPr>
      </ns0:pic>
      <ns0:sp>
        <ns0:nvSpPr>
          <ns0:cNvPr id="3" name="Rectangle 2"/>
          <ns0:cNvSpPr/>
          <ns0:nvPr/>
        </ns0:nvSpPr>
        <ns0:spPr>
          <ns1:xfrm>
            <ns1:off x="5943600" y="0"/>
            <ns1:ext cx="320040" cy="6858000"/>
          </ns1:xfrm>
          <ns1:prstGeom prst="rect">
            <ns1:avLst/>
          </ns1:prstGeom>
          <ns1:solidFill>
            <ns1:srgbClr val="1A0A0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0"/>
            <ns1:ext cx="6080760" cy="6858000"/>
          </ns1:xfrm>
          <ns1:prstGeom prst="rect">
            <ns1:avLst/>
          </ns1:prstGeom>
          <ns1:solidFill>
            <ns1:srgbClr val="220E0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Rectangle 4"/>
          <ns0:cNvSpPr/>
          <ns0:nvPr/>
        </ns0:nvSpPr>
        <ns0:spPr>
          <ns1:xfrm>
            <ns1:off x="0" y="0"/>
            <ns1:ext cx="64008" cy="6858000"/>
          </ns1:xfrm>
          <ns1:prstGeom prst="rect">
            <ns1:avLst/>
          </ns1:prstGeom>
          <ns1:solidFill>
            <ns1:srgbClr val="C9A96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502920" y="384048"/>
            <ns1:ext cx="548640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1" i="0">
                <ns1:solidFill>
                  <ns1:srgbClr val="C9A96E"/>
                </ns1:solidFill>
                <ns1:latin typeface="Calibri"/>
              </ns1:rPr>
              <ns1:t>THE HOUSE</ns1:t>
            </ns1:r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502920" y="804672"/>
            <ns1:ext cx="5212080" cy="13258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3000" b="1" i="0">
                <ns1:solidFill>
                  <ns1:srgbClr val="F5EFE0"/>
                </ns1:solidFill>
                <ns1:latin typeface="Georgia"/>
              </ns1:rPr>
              <ns1:t>Frédéric [Prospect_Company_Q] —
L'Avant-Garde du Parfum</ns1:t>
            </ns1:r>
          </ns1:p>
        </ns0:txBody>
      </ns0:sp>
      <ns0:sp>
        <ns0:nvSpPr>
          <ns0:cNvPr id="8" name="Rectangle 7"/>
          <ns0:cNvSpPr/>
          <ns0:nvPr/>
        </ns0:nvSpPr>
        <ns0:spPr>
          <ns1:xfrm>
            <ns1:off x="502920" y="2240280"/>
            <ns1:ext cx="2743200" cy="32004"/>
          </ns1:xfrm>
          <ns1:prstGeom prst="rect">
            <ns1:avLst/>
          </ns1:prstGeom>
          <ns1:solidFill>
            <ns1:srgbClr val="C9A96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502920" y="2423160"/>
            <ns1:ext cx="5212080" cy="22860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0">
                <ns1:solidFill>
                  <ns1:srgbClr val="C8B89A"/>
                </ns1:solidFill>
                <ns1:latin typeface="Calibri"/>
              </ns1:rPr>
              <ns1:t>Founded 2000 — perfumers given total creative freedom</ns1:t>
            </ns1:r>
          </ns1:p>
          <ns1:p>
            <ns1:pPr algn="l"/>
            <ns1:r>
              <ns1:rPr sz="1400" b="0">
                <ns1:solidFill>
                  <ns1:srgbClr val="C8B89A"/>
                </ns1:solidFill>
                <ns1:latin typeface="Calibri"/>
              </ns1:rPr>
              <ns1:t>Architecture as experience: boutiques by celebrated architects</ns1:t>
            </ns1:r>
          </ns1:p>
          <ns1:p>
            <ns1:pPr algn="l"/>
            <ns1:r>
              <ns1:rPr sz="1400" b="0">
                <ns1:solidFill>
                  <ns1:srgbClr val="C8B89A"/>
                </ns1:solidFill>
                <ns1:latin typeface="Calibri"/>
              </ns1:rPr>
              <ns1:t>Signature smelling columns, refrigerated perfume cabinets</ns1:t>
            </ns1:r>
          </ns1:p>
          <ns1:p>
            <ns1:pPr algn="l"/>
            <ns1:r>
              <ns1:rPr sz="1400" b="0">
                <ns1:solidFill>
                  <ns1:srgbClr val="C8B89A"/>
                </ns1:solidFill>
                <ns1:latin typeface="Calibri"/>
              </ns1:rPr>
              <ns1:t>Portrait of a Lady · Carnal Flower · Musc Ravageur</ns1:t>
            </ns1:r>
          </ns1:p>
          <ns1:p>
            <ns1:pPr algn="l"/>
            <ns1:r>
              <ns1:rPr sz="1400" b="0">
                <ns1:solidFill>
                  <ns1:srgbClr val="C8B89A"/>
                </ns1:solidFill>
                <ns1:latin typeface="Calibri"/>
              </ns1:rPr>
              <ns1:t>Owned by The Estée Lauder Companies since 2015</ns1:t>
            </ns1:r>
          </ns1:p>
        </ns0:txBody>
      </ns0:sp>
      <ns0:sp>
        <ns0:nvSpPr>
          <ns0:cNvPr id="10" name="Rectangle 9"/>
          <ns0:cNvSpPr/>
          <ns0:nvPr/>
        </ns0:nvSpPr>
        <ns0:spPr>
          <ns1:xfrm>
            <ns1:off x="502920" y="4846320"/>
            <ns1:ext cx="2743200" cy="32004"/>
          </ns1:xfrm>
          <ns1:prstGeom prst="rect">
            <ns1:avLst/>
          </ns1:prstGeom>
          <ns1:solidFill>
            <ns1:srgbClr val="C9A96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502920" y="5029200"/>
            <ns1:ext cx="5212080" cy="7315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1" i="0">
                <ns1:solidFill>
                  <ns1:srgbClr val="F5EFE0"/>
                </ns1:solidFill>
                <ns1:latin typeface="Georgia"/>
              </ns1:rPr>
              <ns1:t>[Provider_Company_F] translates this philosophy into extraordinary live experiences.</ns1:t>
            </ns1:r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10515600" y="6217920"/>
            <ns1:ext cx="13716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r"/>
            <ns1:r>
              <ns1:rPr sz="1100" b="1" i="0">
                <ns1:solidFill>
                  <ns1:srgbClr val="C9A96E"/>
                </ns1:solidFill>
                <ns1:latin typeface="Calibri"/>
              </ns1:rPr>
              <ns1:t>[Provider_Company_F]</ns1:t>
            </ns1:r>
          </ns1:p>
        </ns0:txBody>
      </ns0:sp>
    </ns0:spTree>
  </ns0:cSld>
  <ns0:clrMapOvr>
    <ns1:masterClrMapping/>
  </ns0:clrMapOvr>
</ns0:sld>
</file>

<file path=ppt/slides/slide3.xml><?xml version="1.0" encoding="utf-8"?>
<ns0:sld xmlns:ns0="http://schemas.openxmlformats.org/presentationml/2006/main" xmlns:ns1="http://schemas.openxmlformats.org/drawingml/2006/main">
  <ns0:cSld>
    <ns0:bg>
      <ns0:bgPr>
        <ns1:solidFill>
          <ns1:srgbClr val="1A0A0A"/>
        </ns1:solidFill>
        <ns1:effectLst/>
      </ns0:bgPr>
    </ns0:bg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64008" cy="6858000"/>
          </ns1:xfrm>
          <ns1:prstGeom prst="rect">
            <ns1:avLst/>
          </ns1:prstGeom>
          <ns1:solidFill>
            <ns1:srgbClr val="C9A96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TextBox 2"/>
          <ns0:cNvSpPr txBox="1"/>
          <ns0:nvPr/>
        </ns0:nvSpPr>
        <ns0:spPr>
          <ns1:xfrm>
            <ns1:off x="502920" y="384048"/>
            <ns1:ext cx="1097280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1" i="0">
                <ns1:solidFill>
                  <ns1:srgbClr val="C9A96E"/>
                </ns1:solidFill>
                <ns1:latin typeface="Calibri"/>
              </ns1:rPr>
              <ns1:t>ACTIVATION CONCEPTS</ns1:t>
            </ns1:r>
          </ns1:p>
        </ns0:txBody>
      </ns0:sp>
      <ns0:sp>
        <ns0:nvSpPr>
          <ns0:cNvPr id="4" name="TextBox 3"/>
          <ns0:cNvSpPr txBox="1"/>
          <ns0:nvPr/>
        </ns0:nvSpPr>
        <ns0:spPr>
          <ns1:xfrm>
            <ns1:off x="502920" y="804672"/>
            <ns1:ext cx="10972800" cy="6400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3200" b="1" i="0">
                <ns1:solidFill>
                  <ns1:srgbClr val="F5EFE0"/>
                </ns1:solidFill>
                <ns1:latin typeface="Georgia"/>
              </ns1:rPr>
              <ns1:t>Three Activation Concepts</ns1:t>
            </ns1:r>
          </ns1:p>
        </ns0:txBody>
      </ns0:sp>
      <ns0:sp>
        <ns0:nvSpPr>
          <ns0:cNvPr id="5" name="Rectangle 4"/>
          <ns0:cNvSpPr/>
          <ns0:nvPr/>
        </ns0:nvSpPr>
        <ns0:spPr>
          <ns1:xfrm>
            <ns1:off x="502920" y="1554480"/>
            <ns1:ext cx="4114800" cy="32004"/>
          </ns1:xfrm>
          <ns1:prstGeom prst="rect">
            <ns1:avLst/>
          </ns1:prstGeom>
          <ns1:solidFill>
            <ns1:srgbClr val="C9A96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Rectangle 5"/>
          <ns0:cNvSpPr/>
          <ns0:nvPr/>
        </ns0:nvSpPr>
        <ns0:spPr>
          <ns1:xfrm>
            <ns1:off x="457200" y="1828800"/>
            <ns1:ext cx="3474720" cy="4114800"/>
          </ns1:xfrm>
          <ns1:prstGeom prst="rect">
            <ns1:avLst/>
          </ns1:prstGeom>
          <ns1:solidFill>
            <ns1:srgbClr val="2C141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Rectangle 6"/>
          <ns0:cNvSpPr/>
          <ns0:nvPr/>
        </ns0:nvSpPr>
        <ns0:spPr>
          <ns1:xfrm>
            <ns1:off x="457200" y="1828800"/>
            <ns1:ext cx="3474720" cy="50292"/>
          </ns1:xfrm>
          <ns1:prstGeom prst="rect">
            <ns1:avLst/>
          </ns1:prstGeom>
          <ns1:solidFill>
            <ns1:srgbClr val="C9A96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8" name="Rectangle 7"/>
          <ns0:cNvSpPr/>
          <ns0:nvPr/>
        </ns0:nvSpPr>
        <ns0:spPr>
          <ns1:xfrm>
            <ns1:off x="640080" y="2011680"/>
            <ns1:ext cx="365760" cy="365760"/>
          </ns1:xfrm>
          <ns1:prstGeom prst="rect">
            <ns1:avLst/>
          </ns1:prstGeom>
          <ns1:solidFill>
            <ns1:srgbClr val="C9A96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640080" y="1984248"/>
            <ns1:ext cx="36576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400" b="1" i="0">
                <ns1:solidFill>
                  <ns1:srgbClr val="1A0A0A"/>
                </ns1:solidFill>
                <ns1:latin typeface="Calibri"/>
              </ns1:rPr>
              <ns1:t>A</ns1:t>
            </ns1:r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640080" y="2542032"/>
            <ns1:ext cx="310896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1" i="0">
                <ns1:solidFill>
                  <ns1:srgbClr val="F5EFE0"/>
                </ns1:solidFill>
                <ns1:latin typeface="Georgia"/>
              </ns1:rPr>
              <ns1:t>L'ATELIER DE MÉMOIRE ★</ns1:t>
            </ns1:r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640080" y="3063240"/>
            <ns1:ext cx="310896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0">
                <ns1:solidFill>
                  <ns1:srgbClr val="C9A96E"/>
                </ns1:solidFill>
                <ns1:latin typeface="Calibri"/>
              </ns1:rPr>
              <ns1:t>Immersive Scent Journey — Recommended</ns1:t>
            </ns1:r>
          </ns1:p>
        </ns0:txBody>
      </ns0:sp>
      <ns0:sp>
        <ns0:nvSpPr>
          <ns0:cNvPr id="12" name="Rectangle 11"/>
          <ns0:cNvSpPr/>
          <ns0:nvPr/>
        </ns0:nvSpPr>
        <ns0:spPr>
          <ns1:xfrm>
            <ns1:off x="640080" y="3520440"/>
            <ns1:ext cx="3017520" cy="27432"/>
          </ns1:xfrm>
          <ns1:prstGeom prst="rect">
            <ns1:avLst/>
          </ns1:prstGeom>
          <ns1:solidFill>
            <ns1:srgbClr val="C9A96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640080" y="3657600"/>
            <ns1:ext cx="3108960" cy="21031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C8B89A"/>
                </ns1:solidFill>
                <ns1:latin typeface="Calibri"/>
              </ns1:rPr>
              <ns1:t>Five bespoke rooms, each built around an iconic fragrance. Light, sound, material, and scent combined as spatial memory. Guests move at their own pace, guided by the perfumers' narratives.</ns1:t>
            </ns1:r>
          </ns1:p>
        </ns0:txBody>
      </ns0:sp>
      <ns0:sp>
        <ns0:nvSpPr>
          <ns0:cNvPr id="14" name="Rectangle 13"/>
          <ns0:cNvSpPr/>
          <ns0:nvPr/>
        </ns0:nvSpPr>
        <ns0:spPr>
          <ns1:xfrm>
            <ns1:off x="4297680" y="1828800"/>
            <ns1:ext cx="3474720" cy="4114800"/>
          </ns1:xfrm>
          <ns1:prstGeom prst="rect">
            <ns1:avLst/>
          </ns1:prstGeom>
          <ns1:solidFill>
            <ns1:srgbClr val="2C121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5" name="Rectangle 14"/>
          <ns0:cNvSpPr/>
          <ns0:nvPr/>
        </ns0:nvSpPr>
        <ns0:spPr>
          <ns1:xfrm>
            <ns1:off x="4480560" y="2011680"/>
            <ns1:ext cx="365760" cy="365760"/>
          </ns1:xfrm>
          <ns1:prstGeom prst="rect">
            <ns1:avLst/>
          </ns1:prstGeom>
          <ns1:solidFill>
            <ns1:srgbClr val="220E0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4480560" y="1984248"/>
            <ns1:ext cx="36576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400" b="1" i="0">
                <ns1:solidFill>
                  <ns1:srgbClr val="A09080"/>
                </ns1:solidFill>
                <ns1:latin typeface="Calibri"/>
              </ns1:rPr>
              <ns1:t>B</ns1:t>
            </ns1:r>
          </ns1:p>
        </ns0:txBody>
      </ns0:sp>
      <ns0:sp>
        <ns0:nvSpPr>
          <ns0:cNvPr id="17" name="TextBox 16"/>
          <ns0:cNvSpPr txBox="1"/>
          <ns0:nvPr/>
        </ns0:nvSpPr>
        <ns0:spPr>
          <ns1:xfrm>
            <ns1:off x="4480560" y="2542032"/>
            <ns1:ext cx="310896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1" i="0">
                <ns1:solidFill>
                  <ns1:srgbClr val="F5EFE0"/>
                </ns1:solidFill>
                <ns1:latin typeface="Georgia"/>
              </ns1:rPr>
              <ns1:t>PORTRAIT VIVANT</ns1:t>
            </ns1:r>
          </ns1:p>
        </ns0:txBody>
      </ns0:sp>
      <ns0:sp>
        <ns0:nvSpPr>
          <ns0:cNvPr id="18" name="TextBox 17"/>
          <ns0:cNvSpPr txBox="1"/>
          <ns0:nvPr/>
        </ns0:nvSpPr>
        <ns0:spPr>
          <ns1:xfrm>
            <ns1:off x="4480560" y="3063240"/>
            <ns1:ext cx="310896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0">
                <ns1:solidFill>
                  <ns1:srgbClr val="A09080"/>
                </ns1:solidFill>
                <ns1:latin typeface="Calibri"/>
              </ns1:rPr>
              <ns1:t>Boutique Launch Celebration</ns1:t>
            </ns1:r>
          </ns1:p>
        </ns0:txBody>
      </ns0:sp>
      <ns0:sp>
        <ns0:nvSpPr>
          <ns0:cNvPr id="19" name="Rectangle 18"/>
          <ns0:cNvSpPr/>
          <ns0:nvPr/>
        </ns0:nvSpPr>
        <ns0:spPr>
          <ns1:xfrm>
            <ns1:off x="4480560" y="3520440"/>
            <ns1:ext cx="3017520" cy="27432"/>
          </ns1:xfrm>
          <ns1:prstGeom prst="rect">
            <ns1:avLst/>
          </ns1:prstGeom>
          <ns1:solidFill>
            <ns1:srgbClr val="8B000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0" name="TextBox 19"/>
          <ns0:cNvSpPr txBox="1"/>
          <ns0:nvPr/>
        </ns0:nvSpPr>
        <ns0:spPr>
          <ns1:xfrm>
            <ns1:off x="4480560" y="3657600"/>
            <ns1:ext cx="3108960" cy="21031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A09080"/>
                </ns1:solidFill>
                <ns1:latin typeface="Calibri"/>
              </ns1:rPr>
              <ns1:t>An intimate VIP evening transforming the boutique into a curated experience space — custom lighting, scent diffusion architecture, live music commission, and personal discovery moments.</ns1:t>
            </ns1:r>
          </ns1:p>
        </ns0:txBody>
      </ns0:sp>
      <ns0:sp>
        <ns0:nvSpPr>
          <ns0:cNvPr id="21" name="Rectangle 20"/>
          <ns0:cNvSpPr/>
          <ns0:nvPr/>
        </ns0:nvSpPr>
        <ns0:spPr>
          <ns1:xfrm>
            <ns1:off x="8138160" y="1828800"/>
            <ns1:ext cx="3474720" cy="4114800"/>
          </ns1:xfrm>
          <ns1:prstGeom prst="rect">
            <ns1:avLst/>
          </ns1:prstGeom>
          <ns1:solidFill>
            <ns1:srgbClr val="2C121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2" name="Rectangle 21"/>
          <ns0:cNvSpPr/>
          <ns0:nvPr/>
        </ns0:nvSpPr>
        <ns0:spPr>
          <ns1:xfrm>
            <ns1:off x="8321040" y="2011680"/>
            <ns1:ext cx="365760" cy="365760"/>
          </ns1:xfrm>
          <ns1:prstGeom prst="rect">
            <ns1:avLst/>
          </ns1:prstGeom>
          <ns1:solidFill>
            <ns1:srgbClr val="220E0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3" name="TextBox 22"/>
          <ns0:cNvSpPr txBox="1"/>
          <ns0:nvPr/>
        </ns0:nvSpPr>
        <ns0:spPr>
          <ns1:xfrm>
            <ns1:off x="8321040" y="1984248"/>
            <ns1:ext cx="36576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400" b="1" i="0">
                <ns1:solidFill>
                  <ns1:srgbClr val="A09080"/>
                </ns1:solidFill>
                <ns1:latin typeface="Calibri"/>
              </ns1:rPr>
              <ns1:t>C</ns1:t>
            </ns1:r>
          </ns1:p>
        </ns0:txBody>
      </ns0:sp>
      <ns0:sp>
        <ns0:nvSpPr>
          <ns0:cNvPr id="24" name="TextBox 23"/>
          <ns0:cNvSpPr txBox="1"/>
          <ns0:nvPr/>
        </ns0:nvSpPr>
        <ns0:spPr>
          <ns1:xfrm>
            <ns1:off x="8321040" y="2542032"/>
            <ns1:ext cx="310896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1" i="0">
                <ns1:solidFill>
                  <ns1:srgbClr val="F5EFE0"/>
                </ns1:solidFill>
                <ns1:latin typeface="Georgia"/>
              </ns1:rPr>
              <ns1:t>LA COLONNE</ns1:t>
            </ns1:r>
          </ns1:p>
        </ns0:txBody>
      </ns0:sp>
      <ns0:sp>
        <ns0:nvSpPr>
          <ns0:cNvPr id="25" name="TextBox 24"/>
          <ns0:cNvSpPr txBox="1"/>
          <ns0:nvPr/>
        </ns0:nvSpPr>
        <ns0:spPr>
          <ns1:xfrm>
            <ns1:off x="8321040" y="3063240"/>
            <ns1:ext cx="310896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0">
                <ns1:solidFill>
                  <ns1:srgbClr val="A09080"/>
                </ns1:solidFill>
                <ns1:latin typeface="Calibri"/>
              </ns1:rPr>
              <ns1:t>Ephemeral Installation &amp; Press Event</ns1:t>
            </ns1:r>
          </ns1:p>
        </ns0:txBody>
      </ns0:sp>
      <ns0:sp>
        <ns0:nvSpPr>
          <ns0:cNvPr id="26" name="Rectangle 25"/>
          <ns0:cNvSpPr/>
          <ns0:nvPr/>
        </ns0:nvSpPr>
        <ns0:spPr>
          <ns1:xfrm>
            <ns1:off x="8321040" y="3520440"/>
            <ns1:ext cx="3017520" cy="27432"/>
          </ns1:xfrm>
          <ns1:prstGeom prst="rect">
            <ns1:avLst/>
          </ns1:prstGeom>
          <ns1:solidFill>
            <ns1:srgbClr val="8B000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7" name="TextBox 26"/>
          <ns0:cNvSpPr txBox="1"/>
          <ns0:nvPr/>
        </ns0:nvSpPr>
        <ns0:spPr>
          <ns1:xfrm>
            <ns1:off x="8321040" y="3657600"/>
            <ns1:ext cx="3108960" cy="21031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A09080"/>
                </ns1:solidFill>
                <ns1:latin typeface="Calibri"/>
              </ns1:rPr>
              <ns1:t>A temporary immersive installation at a prestigious Paris cultural venue — black-walled gallery with illuminated alcoves, each fragrance presented with material-forward sensory décor.</ns1:t>
            </ns1:r>
          </ns1:p>
        </ns0:txBody>
      </ns0:sp>
      <ns0:sp>
        <ns0:nvSpPr>
          <ns0:cNvPr id="28" name="TextBox 27"/>
          <ns0:cNvSpPr txBox="1"/>
          <ns0:nvPr/>
        </ns0:nvSpPr>
        <ns0:spPr>
          <ns1:xfrm>
            <ns1:off x="10515600" y="6217920"/>
            <ns1:ext cx="13716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r"/>
            <ns1:r>
              <ns1:rPr sz="1100" b="1" i="0">
                <ns1:solidFill>
                  <ns1:srgbClr val="C9A96E"/>
                </ns1:solidFill>
                <ns1:latin typeface="Calibri"/>
              </ns1:rPr>
              <ns1:t>[Provider_Company_F]</ns1:t>
            </ns1:r>
          </ns1:p>
        </ns0:txBody>
      </ns0:sp>
    </ns0:spTree>
  </ns0:cSld>
  <ns0:clrMapOvr>
    <ns1:masterClrMapping/>
  </ns0:clrMapOvr>
</ns0:sld>
</file>

<file path=ppt/slides/slide4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bg>
      <ns0:bgPr>
        <ns1:solidFill>
          <ns1:srgbClr val="1A0A0A"/>
        </ns1:solidFill>
        <ns1:effectLst/>
      </ns0:bgPr>
    </ns0:bg>
    <ns0:spTree>
      <ns0:nvGrpSpPr>
        <ns0:cNvPr id="1" name=""/>
        <ns0:cNvGrpSpPr/>
        <ns0:nvPr/>
      </ns0:nvGrpSpPr>
      <ns0:grpSpPr/>
      <ns0:pic>
        <ns0:nvPicPr>
          <ns0:cNvPr id="2" name="Picture 1" descr="concept_atelier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0" y="0"/>
            <ns1:ext cx="12188952" cy="6858000"/>
          </ns1:xfrm>
          <ns1:prstGeom prst="rect">
            <ns1:avLst/>
          </ns1:prstGeom>
        </ns0:spPr>
      </ns0:pic>
      <ns0:sp>
        <ns0:nvSpPr>
          <ns0:cNvPr id="3" name="Rectangle 2"/>
          <ns0:cNvSpPr/>
          <ns0:nvPr/>
        </ns0:nvSpPr>
        <ns0:spPr>
          <ns1:xfrm>
            <ns1:off x="0" y="0"/>
            <ns1:ext cx="12188952" cy="2926080"/>
          </ns1:xfrm>
          <ns1:prstGeom prst="rect">
            <ns1:avLst/>
          </ns1:prstGeom>
          <ns1:solidFill>
            <ns1:srgbClr val="0D0404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2468880"/>
            <ns1:ext cx="12188952" cy="4389120"/>
          </ns1:xfrm>
          <ns1:prstGeom prst="rect">
            <ns1:avLst/>
          </ns1:prstGeom>
          <ns1:solidFill>
            <ns1:srgbClr val="0A0303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Rectangle 4"/>
          <ns0:cNvSpPr/>
          <ns0:nvPr/>
        </ns0:nvSpPr>
        <ns0:spPr>
          <ns1:xfrm>
            <ns1:off x="0" y="0"/>
            <ns1:ext cx="64008" cy="6858000"/>
          </ns1:xfrm>
          <ns1:prstGeom prst="rect">
            <ns1:avLst/>
          </ns1:prstGeom>
          <ns1:solidFill>
            <ns1:srgbClr val="C9A96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502920" y="347472"/>
            <ns1:ext cx="1097280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1" i="0">
                <ns1:solidFill>
                  <ns1:srgbClr val="C9A96E"/>
                </ns1:solidFill>
                <ns1:latin typeface="Calibri"/>
              </ns1:rPr>
              <ns1:t>RECOMMENDED CONCEPT</ns1:t>
            </ns1:r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502920" y="749808"/>
            <ns1:ext cx="10972800" cy="8229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4000" b="1" i="0">
                <ns1:solidFill>
                  <ns1:srgbClr val="F5EFE0"/>
                </ns1:solidFill>
                <ns1:latin typeface="Georgia"/>
              </ns1:rPr>
              <ns1:t>L'ATELIER DE MÉMOIRE</ns1:t>
            </ns1:r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502920" y="1627632"/>
            <ns1:ext cx="109728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900" b="0" i="0">
                <ns1:solidFill>
                  <ns1:srgbClr val="C9A96E"/>
                </ns1:solidFill>
                <ns1:latin typeface="Calibri"/>
              </ns1:rPr>
              <ns1:t>The Immersive Scent Journey — Paris, Autumn 2026</ns1:t>
            </ns1:r>
          </ns1:p>
        </ns0:txBody>
      </ns0:sp>
      <ns0:sp>
        <ns0:nvSpPr>
          <ns0:cNvPr id="9" name="Rectangle 8"/>
          <ns0:cNvSpPr/>
          <ns0:nvPr/>
        </ns0:nvSpPr>
        <ns0:spPr>
          <ns1:xfrm>
            <ns1:off x="502920" y="2194560"/>
            <ns1:ext cx="5029200" cy="32004"/>
          </ns1:xfrm>
          <ns1:prstGeom prst="rect">
            <ns1:avLst/>
          </ns1:prstGeom>
          <ns1:solidFill>
            <ns1:srgbClr val="C9A96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0" name="Rectangle 9"/>
          <ns0:cNvSpPr/>
          <ns0:nvPr/>
        </ns0:nvSpPr>
        <ns0:spPr>
          <ns1:xfrm>
            <ns1:off x="502920" y="2542032"/>
            <ns1:ext cx="54864" cy="256032"/>
          </ns1:xfrm>
          <ns1:prstGeom prst="rect">
            <ns1:avLst/>
          </ns1:prstGeom>
          <ns1:solidFill>
            <ns1:srgbClr val="C9A96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713232" y="2423160"/>
            <ns1:ext cx="1051560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600" b="0" i="0">
                <ns1:solidFill>
                  <ns1:srgbClr val="F5EFE0"/>
                </ns1:solidFill>
                <ns1:latin typeface="Calibri"/>
              </ns1:rPr>
              <ns1:t>Five bespoke rooms — each built around one iconic fragrance</ns1:t>
            </ns1:r>
          </ns1:p>
        </ns0:txBody>
      </ns0:sp>
      <ns0:sp>
        <ns0:nvSpPr>
          <ns0:cNvPr id="12" name="Rectangle 11"/>
          <ns0:cNvSpPr/>
          <ns0:nvPr/>
        </ns0:nvSpPr>
        <ns0:spPr>
          <ns1:xfrm>
            <ns1:off x="502920" y="3200400"/>
            <ns1:ext cx="54864" cy="256032"/>
          </ns1:xfrm>
          <ns1:prstGeom prst="rect">
            <ns1:avLst/>
          </ns1:prstGeom>
          <ns1:solidFill>
            <ns1:srgbClr val="C9A96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713232" y="3081528"/>
            <ns1:ext cx="1051560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600" b="0" i="0">
                <ns1:solidFill>
                  <ns1:srgbClr val="F5EFE0"/>
                </ns1:solidFill>
                <ns1:latin typeface="Calibri"/>
              </ns1:rPr>
              <ns1:t>Light · sound · material · scent — combined into spatial memory</ns1:t>
            </ns1:r>
          </ns1:p>
        </ns0:txBody>
      </ns0:sp>
      <ns0:sp>
        <ns0:nvSpPr>
          <ns0:cNvPr id="14" name="Rectangle 13"/>
          <ns0:cNvSpPr/>
          <ns0:nvPr/>
        </ns0:nvSpPr>
        <ns0:spPr>
          <ns1:xfrm>
            <ns1:off x="502920" y="3858768"/>
            <ns1:ext cx="54864" cy="256032"/>
          </ns1:xfrm>
          <ns1:prstGeom prst="rect">
            <ns1:avLst/>
          </ns1:prstGeom>
          <ns1:solidFill>
            <ns1:srgbClr val="C9A96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5" name="TextBox 14"/>
          <ns0:cNvSpPr txBox="1"/>
          <ns0:nvPr/>
        </ns0:nvSpPr>
        <ns0:spPr>
          <ns1:xfrm>
            <ns1:off x="713232" y="3739896"/>
            <ns1:ext cx="1051560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600" b="0" i="0">
                <ns1:solidFill>
                  <ns1:srgbClr val="F5EFE0"/>
                </ns1:solidFill>
                <ns1:latin typeface="Calibri"/>
              </ns1:rPr>
              <ns1:t>Guests move at their own pace, guided by the perfumers' own stories</ns1:t>
            </ns1:r>
          </ns1:p>
        </ns0:txBody>
      </ns0:sp>
      <ns0:sp>
        <ns0:nvSpPr>
          <ns0:cNvPr id="16" name="Rectangle 15"/>
          <ns0:cNvSpPr/>
          <ns0:nvPr/>
        </ns0:nvSpPr>
        <ns0:spPr>
          <ns1:xfrm>
            <ns1:off x="502920" y="4517136"/>
            <ns1:ext cx="54864" cy="256032"/>
          </ns1:xfrm>
          <ns1:prstGeom prst="rect">
            <ns1:avLst/>
          </ns1:prstGeom>
          <ns1:solidFill>
            <ns1:srgbClr val="C9A96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7" name="TextBox 16"/>
          <ns0:cNvSpPr txBox="1"/>
          <ns0:nvPr/>
        </ns0:nvSpPr>
        <ns0:spPr>
          <ns1:xfrm>
            <ns1:off x="713232" y="4398264"/>
            <ns1:ext cx="1051560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600" b="0" i="0">
                <ns1:solidFill>
                  <ns1:srgbClr val="F5EFE0"/>
                </ns1:solidFill>
                <ns1:latin typeface="Calibri"/>
              </ns1:rPr>
              <ns1:t>An experience as singular and uncompromising as the fragrances themselves</ns1:t>
            </ns1:r>
          </ns1:p>
        </ns0:txBody>
      </ns0:sp>
      <ns0:sp>
        <ns0:nvSpPr>
          <ns0:cNvPr id="18" name="TextBox 17"/>
          <ns0:cNvSpPr txBox="1"/>
          <ns0:nvPr/>
        </ns0:nvSpPr>
        <ns0:spPr>
          <ns1:xfrm>
            <ns1:off x="10515600" y="6217920"/>
            <ns1:ext cx="13716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r"/>
            <ns1:r>
              <ns1:rPr sz="1100" b="1" i="0">
                <ns1:solidFill>
                  <ns1:srgbClr val="C9A96E"/>
                </ns1:solidFill>
                <ns1:latin typeface="Calibri"/>
              </ns1:rPr>
              <ns1:t>[Provider_Company_F]</ns1:t>
            </ns1:r>
          </ns1:p>
        </ns0:txBody>
      </ns0:sp>
    </ns0:spTree>
  </ns0:cSld>
  <ns0:clrMapOvr>
    <ns1:masterClrMapping/>
  </ns0:clrMapOvr>
</ns0:sld>
</file>

<file path=ppt/slides/slide5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bg>
      <ns0:bgPr>
        <ns1:solidFill>
          <ns1:srgbClr val="1A0A0A"/>
        </ns1:solidFill>
        <ns1:effectLst/>
      </ns0:bgPr>
    </ns0:bg>
    <ns0:spTree>
      <ns0:nvGrpSpPr>
        <ns0:cNvPr id="1" name=""/>
        <ns0:cNvGrpSpPr/>
        <ns0:nvPr/>
      </ns0:nvGrpSpPr>
      <ns0:grpSpPr/>
      <ns0:pic>
        <ns0:nvPicPr>
          <ns0:cNvPr id="2" name="Picture 1" descr="floorplan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5760720" y="0"/>
            <ns1:ext cx="6428232" cy="6858000"/>
          </ns1:xfrm>
          <ns1:prstGeom prst="rect">
            <ns1:avLst/>
          </ns1:prstGeom>
        </ns0:spPr>
      </ns0:pic>
      <ns0:sp>
        <ns0:nvSpPr>
          <ns0:cNvPr id="3" name="Rectangle 2"/>
          <ns0:cNvSpPr/>
          <ns0:nvPr/>
        </ns0:nvSpPr>
        <ns0:spPr>
          <ns1:xfrm>
            <ns1:off x="5760720" y="0"/>
            <ns1:ext cx="365760" cy="6858000"/>
          </ns1:xfrm>
          <ns1:prstGeom prst="rect">
            <ns1:avLst/>
          </ns1:prstGeom>
          <ns1:solidFill>
            <ns1:srgbClr val="1A0A0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0"/>
            <ns1:ext cx="5943600" cy="6858000"/>
          </ns1:xfrm>
          <ns1:prstGeom prst="rect">
            <ns1:avLst/>
          </ns1:prstGeom>
          <ns1:solidFill>
            <ns1:srgbClr val="220E0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Rectangle 4"/>
          <ns0:cNvSpPr/>
          <ns0:nvPr/>
        </ns0:nvSpPr>
        <ns0:spPr>
          <ns1:xfrm>
            <ns1:off x="0" y="0"/>
            <ns1:ext cx="64008" cy="6858000"/>
          </ns1:xfrm>
          <ns1:prstGeom prst="rect">
            <ns1:avLst/>
          </ns1:prstGeom>
          <ns1:solidFill>
            <ns1:srgbClr val="C9A96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502920" y="384048"/>
            <ns1:ext cx="548640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1" i="0">
                <ns1:solidFill>
                  <ns1:srgbClr val="C9A96E"/>
                </ns1:solidFill>
                <ns1:latin typeface="Calibri"/>
              </ns1:rPr>
              <ns1:t>VENUE &amp; SPATIAL DESIGN</ns1:t>
            </ns1:r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502920" y="804672"/>
            <ns1:ext cx="5212080" cy="11430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800" b="1" i="0">
                <ns1:solidFill>
                  <ns1:srgbClr val="F5EFE0"/>
                </ns1:solidFill>
                <ns1:latin typeface="Georgia"/>
              </ns1:rPr>
              <ns1:t>Hôtel Particulier
Paris, 6e or 16e</ns1:t>
            </ns1:r>
          </ns1:p>
        </ns0:txBody>
      </ns0:sp>
      <ns0:sp>
        <ns0:nvSpPr>
          <ns0:cNvPr id="8" name="Rectangle 7"/>
          <ns0:cNvSpPr/>
          <ns0:nvPr/>
        </ns0:nvSpPr>
        <ns0:spPr>
          <ns1:xfrm>
            <ns1:off x="502920" y="2057400"/>
            <ns1:ext cx="2743200" cy="32004"/>
          </ns1:xfrm>
          <ns1:prstGeom prst="rect">
            <ns1:avLst/>
          </ns1:prstGeom>
          <ns1:solidFill>
            <ns1:srgbClr val="C9A96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502920" y="2240280"/>
            <ns1:ext cx="5212080" cy="2560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0">
                <ns1:solidFill>
                  <ns1:srgbClr val="C8B89A"/>
                </ns1:solidFill>
                <ns1:latin typeface="Calibri"/>
              </ns1:rPr>
              <ns1:t>Private Parisian mansion or prestigious cultural institution</ns1:t>
            </ns1:r>
          </ns1:p>
          <ns1:p>
            <ns1:pPr algn="l"/>
            <ns1:r>
              <ns1:rPr sz="1400" b="0">
                <ns1:solidFill>
                  <ns1:srgbClr val="C8B89A"/>
                </ns1:solidFill>
                <ns1:latin typeface="Calibri"/>
              </ns1:rPr>
              <ns1:t>Five fragrance rooms across the main floor</ns1:t>
            </ns1:r>
          </ns1:p>
          <ns1:p>
            <ns1:pPr algn="l"/>
            <ns1:r>
              <ns1:rPr sz="1400" b="0">
                <ns1:solidFill>
                  <ns1:srgbClr val="C8B89A"/>
                </ns1:solidFill>
                <ns1:latin typeface="Calibri"/>
              </ns1:rPr>
              <ns1:t>Entry atrium · Fragrance journey · Close cocktail salon</ns1:t>
            </ns1:r>
          </ns1:p>
          <ns1:p>
            <ns1:pPr algn="l"/>
            <ns1:r>
              <ns1:rPr sz="1400" b="0">
                <ns1:solidFill>
                  <ns1:srgbClr val="C8B89A"/>
                </ns1:solidFill>
                <ns1:latin typeface="Calibri"/>
              </ns1:rPr>
              <ns1:t>Capacity: 80–150 guests per session · Invitation-only</ns1:t>
            </ns1:r>
          </ns1:p>
          <ns1:p>
            <ns1:pPr algn="l"/>
            <ns1:r>
              <ns1:rPr sz="1400" b="0">
                <ns1:solidFill>
                  <ns1:srgbClr val="C8B89A"/>
                </ns1:solidFill>
                <ns1:latin typeface="Calibri"/>
              </ns1:rPr>
              <ns1:t>[Provider_Company_F] manages spatial design, build, and technical production</ns1:t>
            </ns1:r>
          </ns1:p>
        </ns0:txBody>
      </ns0:sp>
      <ns0:sp>
        <ns0:nvSpPr>
          <ns0:cNvPr id="10" name="Rectangle 9"/>
          <ns0:cNvSpPr/>
          <ns0:nvPr/>
        </ns0:nvSpPr>
        <ns0:spPr>
          <ns1:xfrm>
            <ns1:off x="502920" y="4983480"/>
            <ns1:ext cx="2743200" cy="32004"/>
          </ns1:xfrm>
          <ns1:prstGeom prst="rect">
            <ns1:avLst/>
          </ns1:prstGeom>
          <ns1:solidFill>
            <ns1:srgbClr val="C9A96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502920" y="5166360"/>
            <ns1:ext cx="5212080" cy="6858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1" i="0">
                <ns1:solidFill>
                  <ns1:srgbClr val="F5EFE0"/>
                </ns1:solidFill>
                <ns1:latin typeface="Georgia"/>
              </ns1:rPr>
              <ns1:t>Venue scouting and creative consultation
included in [Provider_Company_F]'s full service.</ns1:t>
            </ns1:r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5943600" y="6309360"/>
            <ns1:ext cx="594360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000" b="0" i="0">
                <ns1:solidFill>
                  <ns1:srgbClr val="A09080"/>
                </ns1:solidFill>
                <ns1:latin typeface="Calibri"/>
              </ns1:rPr>
              <ns1:t>Conceptual layout — venue selection pending brief</ns1:t>
            </ns1:r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10515600" y="6217920"/>
            <ns1:ext cx="13716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r"/>
            <ns1:r>
              <ns1:rPr sz="1100" b="1" i="0">
                <ns1:solidFill>
                  <ns1:srgbClr val="C9A96E"/>
                </ns1:solidFill>
                <ns1:latin typeface="Calibri"/>
              </ns1:rPr>
              <ns1:t>[Provider_Company_F]</ns1:t>
            </ns1:r>
          </ns1:p>
        </ns0:txBody>
      </ns0:sp>
    </ns0:spTree>
  </ns0:cSld>
  <ns0:clrMapOvr>
    <ns1:masterClrMapping/>
  </ns0:clrMapOvr>
</ns0:sld>
</file>

<file path=ppt/slides/slide6.xml><?xml version="1.0" encoding="utf-8"?>
<ns0:sld xmlns:ns0="http://schemas.openxmlformats.org/presentationml/2006/main" xmlns:ns1="http://schemas.openxmlformats.org/drawingml/2006/main">
  <ns0:cSld>
    <ns0:bg>
      <ns0:bgPr>
        <ns1:solidFill>
          <ns1:srgbClr val="1A0A0A"/>
        </ns1:solidFill>
        <ns1:effectLst/>
      </ns0:bgPr>
    </ns0:bg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64008" cy="6858000"/>
          </ns1:xfrm>
          <ns1:prstGeom prst="rect">
            <ns1:avLst/>
          </ns1:prstGeom>
          <ns1:solidFill>
            <ns1:srgbClr val="C9A96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TextBox 2"/>
          <ns0:cNvSpPr txBox="1"/>
          <ns0:nvPr/>
        </ns0:nvSpPr>
        <ns0:spPr>
          <ns1:xfrm>
            <ns1:off x="502920" y="384048"/>
            <ns1:ext cx="1097280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1" i="0">
                <ns1:solidFill>
                  <ns1:srgbClr val="C9A96E"/>
                </ns1:solidFill>
                <ns1:latin typeface="Calibri"/>
              </ns1:rPr>
              <ns1:t>OUR CAPABILITIES</ns1:t>
            </ns1:r>
          </ns1:p>
        </ns0:txBody>
      </ns0:sp>
      <ns0:sp>
        <ns0:nvSpPr>
          <ns0:cNvPr id="4" name="TextBox 3"/>
          <ns0:cNvSpPr txBox="1"/>
          <ns0:nvPr/>
        </ns0:nvSpPr>
        <ns0:spPr>
          <ns1:xfrm>
            <ns1:off x="502920" y="804672"/>
            <ns1:ext cx="10972800" cy="6400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3400" b="1" i="0">
                <ns1:solidFill>
                  <ns1:srgbClr val="F5EFE0"/>
                </ns1:solidFill>
                <ns1:latin typeface="Georgia"/>
              </ns1:rPr>
              <ns1:t>What [Provider_Company_F] Delivers</ns1:t>
            </ns1:r>
          </ns1:p>
        </ns0:txBody>
      </ns0:sp>
      <ns0:sp>
        <ns0:nvSpPr>
          <ns0:cNvPr id="5" name="Rectangle 4"/>
          <ns0:cNvSpPr/>
          <ns0:nvPr/>
        </ns0:nvSpPr>
        <ns0:spPr>
          <ns1:xfrm>
            <ns1:off x="502920" y="1554480"/>
            <ns1:ext cx="4572000" cy="32004"/>
          </ns1:xfrm>
          <ns1:prstGeom prst="rect">
            <ns1:avLst/>
          </ns1:prstGeom>
          <ns1:solidFill>
            <ns1:srgbClr val="C9A96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Rectangle 5"/>
          <ns0:cNvSpPr/>
          <ns0:nvPr/>
        </ns0:nvSpPr>
        <ns0:spPr>
          <ns1:xfrm>
            <ns1:off x="502920" y="1920240"/>
            <ns1:ext cx="5303520" cy="1719072"/>
          </ns1:xfrm>
          <ns1:prstGeom prst="rect">
            <ns1:avLst/>
          </ns1:prstGeom>
          <ns1:solidFill>
            <ns1:srgbClr val="2C121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Rectangle 6"/>
          <ns0:cNvSpPr/>
          <ns0:nvPr/>
        </ns0:nvSpPr>
        <ns0:spPr>
          <ns1:xfrm>
            <ns1:off x="502920" y="1920240"/>
            <ns1:ext cx="54864" cy="1719072"/>
          </ns1:xfrm>
          <ns1:prstGeom prst="rect">
            <ns1:avLst/>
          </ns1:prstGeom>
          <ns1:solidFill>
            <ns1:srgbClr val="C9A96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704088" y="2103120"/>
            <ns1:ext cx="493776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1" i="0">
                <ns1:solidFill>
                  <ns1:srgbClr val="C9A96E"/>
                </ns1:solidFill>
                <ns1:latin typeface="Calibri"/>
              </ns1:rPr>
              <ns1:t>IMMERSIVE SPATIAL DESIGN</ns1:t>
            </ns1:r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704088" y="2542032"/>
            <ns1:ext cx="4937760" cy="9144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C8B89A"/>
                </ns1:solidFill>
                <ns1:latin typeface="Calibri"/>
              </ns1:rPr>
              <ns1:t>Five bespoke environments — designed to specification, built to [Provider_Company_A], each one a world.</ns1:t>
            </ns1:r>
          </ns1:p>
        </ns0:txBody>
      </ns0:sp>
      <ns0:sp>
        <ns0:nvSpPr>
          <ns0:cNvPr id="10" name="Rectangle 9"/>
          <ns0:cNvSpPr/>
          <ns0:nvPr/>
        </ns0:nvSpPr>
        <ns0:spPr>
          <ns1:xfrm>
            <ns1:off x="6537960" y="1920240"/>
            <ns1:ext cx="5303520" cy="1719072"/>
          </ns1:xfrm>
          <ns1:prstGeom prst="rect">
            <ns1:avLst/>
          </ns1:prstGeom>
          <ns1:solidFill>
            <ns1:srgbClr val="2C121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1" name="Rectangle 10"/>
          <ns0:cNvSpPr/>
          <ns0:nvPr/>
        </ns0:nvSpPr>
        <ns0:spPr>
          <ns1:xfrm>
            <ns1:off x="6537960" y="1920240"/>
            <ns1:ext cx="54864" cy="1719072"/>
          </ns1:xfrm>
          <ns1:prstGeom prst="rect">
            <ns1:avLst/>
          </ns1:prstGeom>
          <ns1:solidFill>
            <ns1:srgbClr val="C9A96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6739128" y="2103120"/>
            <ns1:ext cx="493776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1" i="0">
                <ns1:solidFill>
                  <ns1:srgbClr val="C9A96E"/>
                </ns1:solidFill>
                <ns1:latin typeface="Calibri"/>
              </ns1:rPr>
              <ns1:t>LIGHTING &amp; ATMOSPHERIC DIRECTION</ns1:t>
            </ns1:r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6739128" y="2542032"/>
            <ns1:ext cx="4937760" cy="9144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C8B89A"/>
                </ns1:solidFill>
                <ns1:latin typeface="Calibri"/>
              </ns1:rPr>
              <ns1:t>Intimate architectural lighting that creates mood, temperature, and sensory depth in each room.</ns1:t>
            </ns1:r>
          </ns1:p>
        </ns0:txBody>
      </ns0:sp>
      <ns0:sp>
        <ns0:nvSpPr>
          <ns0:cNvPr id="14" name="Rectangle 13"/>
          <ns0:cNvSpPr/>
          <ns0:nvPr/>
        </ns0:nvSpPr>
        <ns0:spPr>
          <ns1:xfrm>
            <ns1:off x="502920" y="3886200"/>
            <ns1:ext cx="5303520" cy="1719072"/>
          </ns1:xfrm>
          <ns1:prstGeom prst="rect">
            <ns1:avLst/>
          </ns1:prstGeom>
          <ns1:solidFill>
            <ns1:srgbClr val="2C121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5" name="Rectangle 14"/>
          <ns0:cNvSpPr/>
          <ns0:nvPr/>
        </ns0:nvSpPr>
        <ns0:spPr>
          <ns1:xfrm>
            <ns1:off x="502920" y="3886200"/>
            <ns1:ext cx="54864" cy="1719072"/>
          </ns1:xfrm>
          <ns1:prstGeom prst="rect">
            <ns1:avLst/>
          </ns1:prstGeom>
          <ns1:solidFill>
            <ns1:srgbClr val="C9A96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704088" y="4069080"/>
            <ns1:ext cx="493776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1" i="0">
                <ns1:solidFill>
                  <ns1:srgbClr val="C9A96E"/>
                </ns1:solidFill>
                <ns1:latin typeface="Calibri"/>
              </ns1:rPr>
              <ns1:t>SOUND &amp; SCENT INTEGRATION</ns1:t>
            </ns1:r>
          </ns1:p>
        </ns0:txBody>
      </ns0:sp>
      <ns0:sp>
        <ns0:nvSpPr>
          <ns0:cNvPr id="17" name="TextBox 16"/>
          <ns0:cNvSpPr txBox="1"/>
          <ns0:nvPr/>
        </ns0:nvSpPr>
        <ns0:spPr>
          <ns1:xfrm>
            <ns1:off x="704088" y="4507992"/>
            <ns1:ext cx="4937760" cy="9144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C8B89A"/>
                </ns1:solidFill>
                <ns1:latin typeface="Calibri"/>
              </ns1:rPr>
              <ns1:t>Working directly with your perfumers — spatial sound environments and scent diffusion architecture.</ns1:t>
            </ns1:r>
          </ns1:p>
        </ns0:txBody>
      </ns0:sp>
      <ns0:sp>
        <ns0:nvSpPr>
          <ns0:cNvPr id="18" name="Rectangle 17"/>
          <ns0:cNvSpPr/>
          <ns0:nvPr/>
        </ns0:nvSpPr>
        <ns0:spPr>
          <ns1:xfrm>
            <ns1:off x="6537960" y="3886200"/>
            <ns1:ext cx="5303520" cy="1719072"/>
          </ns1:xfrm>
          <ns1:prstGeom prst="rect">
            <ns1:avLst/>
          </ns1:prstGeom>
          <ns1:solidFill>
            <ns1:srgbClr val="2C121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9" name="Rectangle 18"/>
          <ns0:cNvSpPr/>
          <ns0:nvPr/>
        </ns0:nvSpPr>
        <ns0:spPr>
          <ns1:xfrm>
            <ns1:off x="6537960" y="3886200"/>
            <ns1:ext cx="54864" cy="1719072"/>
          </ns1:xfrm>
          <ns1:prstGeom prst="rect">
            <ns1:avLst/>
          </ns1:prstGeom>
          <ns1:solidFill>
            <ns1:srgbClr val="C9A96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0" name="TextBox 19"/>
          <ns0:cNvSpPr txBox="1"/>
          <ns0:nvPr/>
        </ns0:nvSpPr>
        <ns0:spPr>
          <ns1:xfrm>
            <ns1:off x="6739128" y="4069080"/>
            <ns1:ext cx="493776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1" i="0">
                <ns1:solidFill>
                  <ns1:srgbClr val="C9A96E"/>
                </ns1:solidFill>
                <ns1:latin typeface="Calibri"/>
              </ns1:rPr>
              <ns1:t>END-TO-END PRODUCTION</ns1:t>
            </ns1:r>
          </ns1:p>
        </ns0:txBody>
      </ns0:sp>
      <ns0:sp>
        <ns0:nvSpPr>
          <ns0:cNvPr id="21" name="TextBox 20"/>
          <ns0:cNvSpPr txBox="1"/>
          <ns0:nvPr/>
        </ns0:nvSpPr>
        <ns0:spPr>
          <ns1:xfrm>
            <ns1:off x="6739128" y="4507992"/>
            <ns1:ext cx="4937760" cy="9144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C8B89A"/>
                </ns1:solidFill>
                <ns1:latin typeface="Calibri"/>
              </ns1:rPr>
              <ns1:t>Concept through installation through strike — creative direction, project management, and craft.</ns1:t>
            </ns1:r>
          </ns1:p>
        </ns0:txBody>
      </ns0:sp>
      <ns0:sp>
        <ns0:nvSpPr>
          <ns0:cNvPr id="22" name="TextBox 21"/>
          <ns0:cNvSpPr txBox="1"/>
          <ns0:nvPr/>
        </ns0:nvSpPr>
        <ns0:spPr>
          <ns1:xfrm>
            <ns1:off x="502920" y="6172200"/>
            <ns1:ext cx="91440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0">
                <ns1:solidFill>
                  <ns1:srgbClr val="A09080"/>
                </ns1:solidFill>
                <ns1:latin typeface="Calibri"/>
              </ns1:rPr>
              <ns1:t>[Provider_Company_F] — Paris &amp; Lyon  ·  [Provider_Company_F].fr  ·  contact@[Provider_Company_F].fr</ns1:t>
            </ns1:r>
          </ns1:p>
        </ns0:txBody>
      </ns0:sp>
      <ns0:sp>
        <ns0:nvSpPr>
          <ns0:cNvPr id="23" name="TextBox 22"/>
          <ns0:cNvSpPr txBox="1"/>
          <ns0:nvPr/>
        </ns0:nvSpPr>
        <ns0:spPr>
          <ns1:xfrm>
            <ns1:off x="10515600" y="6217920"/>
            <ns1:ext cx="13716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r"/>
            <ns1:r>
              <ns1:rPr sz="1100" b="1" i="0">
                <ns1:solidFill>
                  <ns1:srgbClr val="C9A96E"/>
                </ns1:solidFill>
                <ns1:latin typeface="Calibri"/>
              </ns1:rPr>
              <ns1:t>[Provider_Company_F]</ns1:t>
            </ns1:r>
          </ns1:p>
        </ns0:txBody>
      </ns0:sp>
    </ns0:spTree>
  </ns0:cSld>
  <ns0:clrMapOvr>
    <ns1:masterClrMapping/>
  </ns0:clrMapOvr>
</ns0:sld>
</file>

<file path=ppt/slides/slide7.xml><?xml version="1.0" encoding="utf-8"?>
<ns0:sld xmlns:ns0="http://schemas.openxmlformats.org/presentationml/2006/main" xmlns:ns1="http://schemas.openxmlformats.org/drawingml/2006/main">
  <ns0:cSld>
    <ns0:bg>
      <ns0:bgPr>
        <ns1:solidFill>
          <ns1:srgbClr val="1A0A0A"/>
        </ns1:solidFill>
        <ns1:effectLst/>
      </ns0:bgPr>
    </ns0:bg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64008" cy="6858000"/>
          </ns1:xfrm>
          <ns1:prstGeom prst="rect">
            <ns1:avLst/>
          </ns1:prstGeom>
          <ns1:solidFill>
            <ns1:srgbClr val="C9A96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TextBox 2"/>
          <ns0:cNvSpPr txBox="1"/>
          <ns0:nvPr/>
        </ns0:nvSpPr>
        <ns0:spPr>
          <ns1:xfrm>
            <ns1:off x="502920" y="384048"/>
            <ns1:ext cx="1097280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1" i="0">
                <ns1:solidFill>
                  <ns1:srgbClr val="C9A96E"/>
                </ns1:solidFill>
                <ns1:latin typeface="Calibri"/>
              </ns1:rPr>
              <ns1:t>SCOPE &amp; INVESTMENT</ns1:t>
            </ns1:r>
          </ns1:p>
        </ns0:txBody>
      </ns0:sp>
      <ns0:sp>
        <ns0:nvSpPr>
          <ns0:cNvPr id="4" name="TextBox 3"/>
          <ns0:cNvSpPr txBox="1"/>
          <ns0:nvPr/>
        </ns0:nvSpPr>
        <ns0:spPr>
          <ns1:xfrm>
            <ns1:off x="502920" y="804672"/>
            <ns1:ext cx="10972800" cy="5943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3400" b="1" i="0">
                <ns1:solidFill>
                  <ns1:srgbClr val="F5EFE0"/>
                </ns1:solidFill>
                <ns1:latin typeface="Georgia"/>
              </ns1:rPr>
              <ns1:t>Activation Scope Overview</ns1:t>
            </ns1:r>
          </ns1:p>
        </ns0:txBody>
      </ns0:sp>
      <ns0:sp>
        <ns0:nvSpPr>
          <ns0:cNvPr id="5" name="Rectangle 4"/>
          <ns0:cNvSpPr/>
          <ns0:nvPr/>
        </ns0:nvSpPr>
        <ns0:spPr>
          <ns1:xfrm>
            <ns1:off x="502920" y="1508760"/>
            <ns1:ext cx="4572000" cy="32004"/>
          </ns1:xfrm>
          <ns1:prstGeom prst="rect">
            <ns1:avLst/>
          </ns1:prstGeom>
          <ns1:solidFill>
            <ns1:srgbClr val="C9A96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Rectangle 5"/>
          <ns0:cNvSpPr/>
          <ns0:nvPr/>
        </ns0:nvSpPr>
        <ns0:spPr>
          <ns1:xfrm>
            <ns1:off x="502920" y="1737360"/>
            <ns1:ext cx="11155680" cy="457200"/>
          </ns1:xfrm>
          <ns1:prstGeom prst="rect">
            <ns1:avLst/>
          </ns1:prstGeom>
          <ns1:solidFill>
            <ns1:srgbClr val="2C121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Rectangle 6"/>
          <ns0:cNvSpPr/>
          <ns0:nvPr/>
        </ns0:nvSpPr>
        <ns0:spPr>
          <ns1:xfrm>
            <ns1:off x="502920" y="1737360"/>
            <ns1:ext cx="11155680" cy="36576"/>
          </ns1:xfrm>
          <ns1:prstGeom prst="rect">
            <ns1:avLst/>
          </ns1:prstGeom>
          <ns1:solidFill>
            <ns1:srgbClr val="C9A96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640080" y="1828800"/>
            <ns1:ext cx="320040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1" i="0">
                <ns1:solidFill>
                  <ns1:srgbClr val="F5EFE0"/>
                </ns1:solidFill>
                <ns1:latin typeface="Calibri"/>
              </ns1:rPr>
              <ns1:t>SCOPE ITEM</ns1:t>
            </ns1:r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4114800" y="1828800"/>
            <ns1:ext cx="320040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1" i="0">
                <ns1:solidFill>
                  <ns1:srgbClr val="F5EFE0"/>
                </ns1:solidFill>
                <ns1:latin typeface="Calibri"/>
              </ns1:rPr>
              <ns1:t>DESCRIPTION</ns1:t>
            </ns1:r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9601200" y="1828800"/>
            <ns1:ext cx="320040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1" i="0">
                <ns1:solidFill>
                  <ns1:srgbClr val="F5EFE0"/>
                </ns1:solidFill>
                <ns1:latin typeface="Calibri"/>
              </ns1:rPr>
              <ns1:t>INVESTMENT</ns1:t>
            </ns1:r>
          </ns1:p>
        </ns0:txBody>
      </ns0:sp>
      <ns0:sp>
        <ns0:nvSpPr>
          <ns0:cNvPr id="11" name="Rectangle 10"/>
          <ns0:cNvSpPr/>
          <ns0:nvPr/>
        </ns0:nvSpPr>
        <ns0:spPr>
          <ns1:xfrm>
            <ns1:off x="502920" y="2240280"/>
            <ns1:ext cx="11155680" cy="621792"/>
          </ns1:xfrm>
          <ns1:prstGeom prst="rect">
            <ns1:avLst/>
          </ns1:prstGeom>
          <ns1:solidFill>
            <ns1:srgbClr val="220E0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640080" y="2350008"/>
            <ns1:ext cx="329184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1" i="0">
                <ns1:solidFill>
                  <ns1:srgbClr val="F5EFE0"/>
                </ns1:solidFill>
                <ns1:latin typeface="Calibri"/>
              </ns1:rPr>
              <ns1:t>Five Fragrance Rooms</ns1:t>
            </ns1:r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4114800" y="2350008"/>
            <ns1:ext cx="521208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C8B89A"/>
                </ns1:solidFill>
                <ns1:latin typeface="Calibri"/>
              </ns1:rPr>
              <ns1:t>Full scenic design &amp; build — each room a distinct sensory world</ns1:t>
            </ns1:r>
          </ns1:p>
        </ns0:txBody>
      </ns0:sp>
      <ns0:sp>
        <ns0:nvSpPr>
          <ns0:cNvPr id="14" name="TextBox 13"/>
          <ns0:cNvSpPr txBox="1"/>
          <ns0:nvPr/>
        </ns0:nvSpPr>
        <ns0:spPr>
          <ns1:xfrm>
            <ns1:off x="9601200" y="2350008"/>
            <ns1:ext cx="18288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300" b="1" i="0">
                <ns1:solidFill>
                  <ns1:srgbClr val="C9A96E"/>
                </ns1:solidFill>
                <ns1:latin typeface="Calibri"/>
              </ns1:rPr>
              <ns1:t>On request</ns1:t>
            </ns1:r>
          </ns1:p>
        </ns0:txBody>
      </ns0:sp>
      <ns0:sp>
        <ns0:nvSpPr>
          <ns0:cNvPr id="15" name="Rectangle 14"/>
          <ns0:cNvSpPr/>
          <ns0:nvPr/>
        </ns0:nvSpPr>
        <ns0:spPr>
          <ns1:xfrm>
            <ns1:off x="502920" y="2926080"/>
            <ns1:ext cx="11155680" cy="621792"/>
          </ns1:xfrm>
          <ns1:prstGeom prst="rect">
            <ns1:avLst/>
          </ns1:prstGeom>
          <ns1:solidFill>
            <ns1:srgbClr val="2C121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640080" y="3035808"/>
            <ns1:ext cx="329184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1" i="0">
                <ns1:solidFill>
                  <ns1:srgbClr val="F5EFE0"/>
                </ns1:solidFill>
                <ns1:latin typeface="Calibri"/>
              </ns1:rPr>
              <ns1:t>Lighting &amp; Sound</ns1:t>
            </ns1:r>
          </ns1:p>
        </ns0:txBody>
      </ns0:sp>
      <ns0:sp>
        <ns0:nvSpPr>
          <ns0:cNvPr id="17" name="TextBox 16"/>
          <ns0:cNvSpPr txBox="1"/>
          <ns0:nvPr/>
        </ns0:nvSpPr>
        <ns0:spPr>
          <ns1:xfrm>
            <ns1:off x="4114800" y="3035808"/>
            <ns1:ext cx="521208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C8B89A"/>
                </ns1:solidFill>
                <ns1:latin typeface="Calibri"/>
              </ns1:rPr>
              <ns1:t>Architectural lighting installation + spatial sound environments</ns1:t>
            </ns1:r>
          </ns1:p>
        </ns0:txBody>
      </ns0:sp>
      <ns0:sp>
        <ns0:nvSpPr>
          <ns0:cNvPr id="18" name="TextBox 17"/>
          <ns0:cNvSpPr txBox="1"/>
          <ns0:nvPr/>
        </ns0:nvSpPr>
        <ns0:spPr>
          <ns1:xfrm>
            <ns1:off x="9601200" y="3035808"/>
            <ns1:ext cx="18288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300" b="1" i="0">
                <ns1:solidFill>
                  <ns1:srgbClr val="C9A96E"/>
                </ns1:solidFill>
                <ns1:latin typeface="Calibri"/>
              </ns1:rPr>
              <ns1:t>On request</ns1:t>
            </ns1:r>
          </ns1:p>
        </ns0:txBody>
      </ns0:sp>
      <ns0:sp>
        <ns0:nvSpPr>
          <ns0:cNvPr id="19" name="Rectangle 18"/>
          <ns0:cNvSpPr/>
          <ns0:nvPr/>
        </ns0:nvSpPr>
        <ns0:spPr>
          <ns1:xfrm>
            <ns1:off x="502920" y="3611880"/>
            <ns1:ext cx="11155680" cy="621792"/>
          </ns1:xfrm>
          <ns1:prstGeom prst="rect">
            <ns1:avLst/>
          </ns1:prstGeom>
          <ns1:solidFill>
            <ns1:srgbClr val="220E0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0" name="TextBox 19"/>
          <ns0:cNvSpPr txBox="1"/>
          <ns0:nvPr/>
        </ns0:nvSpPr>
        <ns0:spPr>
          <ns1:xfrm>
            <ns1:off x="640080" y="3721608"/>
            <ns1:ext cx="329184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1" i="0">
                <ns1:solidFill>
                  <ns1:srgbClr val="F5EFE0"/>
                </ns1:solidFill>
                <ns1:latin typeface="Calibri"/>
              </ns1:rPr>
              <ns1:t>Scent Integration</ns1:t>
            </ns1:r>
          </ns1:p>
        </ns0:txBody>
      </ns0:sp>
      <ns0:sp>
        <ns0:nvSpPr>
          <ns0:cNvPr id="21" name="TextBox 20"/>
          <ns0:cNvSpPr txBox="1"/>
          <ns0:nvPr/>
        </ns0:nvSpPr>
        <ns0:spPr>
          <ns1:xfrm>
            <ns1:off x="4114800" y="3721608"/>
            <ns1:ext cx="521208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C8B89A"/>
                </ns1:solidFill>
                <ns1:latin typeface="Calibri"/>
              </ns1:rPr>
              <ns1:t>Coordination with your perfumers — diffusion architecture</ns1:t>
            </ns1:r>
          </ns1:p>
        </ns0:txBody>
      </ns0:sp>
      <ns0:sp>
        <ns0:nvSpPr>
          <ns0:cNvPr id="22" name="TextBox 21"/>
          <ns0:cNvSpPr txBox="1"/>
          <ns0:nvPr/>
        </ns0:nvSpPr>
        <ns0:spPr>
          <ns1:xfrm>
            <ns1:off x="9601200" y="3721608"/>
            <ns1:ext cx="18288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300" b="1" i="0">
                <ns1:solidFill>
                  <ns1:srgbClr val="C9A96E"/>
                </ns1:solidFill>
                <ns1:latin typeface="Calibri"/>
              </ns1:rPr>
              <ns1:t>Collaborative</ns1:t>
            </ns1:r>
          </ns1:p>
        </ns0:txBody>
      </ns0:sp>
      <ns0:sp>
        <ns0:nvSpPr>
          <ns0:cNvPr id="23" name="Rectangle 22"/>
          <ns0:cNvSpPr/>
          <ns0:nvPr/>
        </ns0:nvSpPr>
        <ns0:spPr>
          <ns1:xfrm>
            <ns1:off x="502920" y="4297680"/>
            <ns1:ext cx="11155680" cy="621792"/>
          </ns1:xfrm>
          <ns1:prstGeom prst="rect">
            <ns1:avLst/>
          </ns1:prstGeom>
          <ns1:solidFill>
            <ns1:srgbClr val="2C121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4" name="TextBox 23"/>
          <ns0:cNvSpPr txBox="1"/>
          <ns0:nvPr/>
        </ns0:nvSpPr>
        <ns0:spPr>
          <ns1:xfrm>
            <ns1:off x="640080" y="4407408"/>
            <ns1:ext cx="329184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1" i="0">
                <ns1:solidFill>
                  <ns1:srgbClr val="F5EFE0"/>
                </ns1:solidFill>
                <ns1:latin typeface="Calibri"/>
              </ns1:rPr>
              <ns1:t>Creative Direction</ns1:t>
            </ns1:r>
          </ns1:p>
        </ns0:txBody>
      </ns0:sp>
      <ns0:sp>
        <ns0:nvSpPr>
          <ns0:cNvPr id="25" name="TextBox 24"/>
          <ns0:cNvSpPr txBox="1"/>
          <ns0:nvPr/>
        </ns0:nvSpPr>
        <ns0:spPr>
          <ns1:xfrm>
            <ns1:off x="4114800" y="4407408"/>
            <ns1:ext cx="521208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C8B89A"/>
                </ns1:solidFill>
                <ns1:latin typeface="Calibri"/>
              </ns1:rPr>
              <ns1:t>Spatial design, site visits, concept alignment with the house</ns1:t>
            </ns1:r>
          </ns1:p>
        </ns0:txBody>
      </ns0:sp>
      <ns0:sp>
        <ns0:nvSpPr>
          <ns0:cNvPr id="26" name="TextBox 25"/>
          <ns0:cNvSpPr txBox="1"/>
          <ns0:nvPr/>
        </ns0:nvSpPr>
        <ns0:spPr>
          <ns1:xfrm>
            <ns1:off x="9601200" y="4407408"/>
            <ns1:ext cx="18288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300" b="1" i="0">
                <ns1:solidFill>
                  <ns1:srgbClr val="C9A96E"/>
                </ns1:solidFill>
                <ns1:latin typeface="Calibri"/>
              </ns1:rPr>
              <ns1:t>Included</ns1:t>
            </ns1:r>
          </ns1:p>
        </ns0:txBody>
      </ns0:sp>
      <ns0:sp>
        <ns0:nvSpPr>
          <ns0:cNvPr id="27" name="Rectangle 26"/>
          <ns0:cNvSpPr/>
          <ns0:nvPr/>
        </ns0:nvSpPr>
        <ns0:spPr>
          <ns1:xfrm>
            <ns1:off x="502920" y="4983480"/>
            <ns1:ext cx="11155680" cy="621792"/>
          </ns1:xfrm>
          <ns1:prstGeom prst="rect">
            <ns1:avLst/>
          </ns1:prstGeom>
          <ns1:solidFill>
            <ns1:srgbClr val="220E0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8" name="TextBox 27"/>
          <ns0:cNvSpPr txBox="1"/>
          <ns0:nvPr/>
        </ns0:nvSpPr>
        <ns0:spPr>
          <ns1:xfrm>
            <ns1:off x="640080" y="5093208"/>
            <ns1:ext cx="329184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1" i="0">
                <ns1:solidFill>
                  <ns1:srgbClr val="F5EFE0"/>
                </ns1:solidFill>
                <ns1:latin typeface="Calibri"/>
              </ns1:rPr>
              <ns1:t>Venue Scouting</ns1:t>
            </ns1:r>
          </ns1:p>
        </ns0:txBody>
      </ns0:sp>
      <ns0:sp>
        <ns0:nvSpPr>
          <ns0:cNvPr id="29" name="TextBox 28"/>
          <ns0:cNvSpPr txBox="1"/>
          <ns0:nvPr/>
        </ns0:nvSpPr>
        <ns0:spPr>
          <ns1:xfrm>
            <ns1:off x="4114800" y="5093208"/>
            <ns1:ext cx="521208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C8B89A"/>
                </ns1:solidFill>
                <ns1:latin typeface="Calibri"/>
              </ns1:rPr>
              <ns1:t>[Provider_Company_F] advises on Parisian venue options aligned with brand</ns1:t>
            </ns1:r>
          </ns1:p>
        </ns0:txBody>
      </ns0:sp>
      <ns0:sp>
        <ns0:nvSpPr>
          <ns0:cNvPr id="30" name="TextBox 29"/>
          <ns0:cNvSpPr txBox="1"/>
          <ns0:nvPr/>
        </ns0:nvSpPr>
        <ns0:spPr>
          <ns1:xfrm>
            <ns1:off x="9601200" y="5093208"/>
            <ns1:ext cx="18288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300" b="1" i="0">
                <ns1:solidFill>
                  <ns1:srgbClr val="C9A96E"/>
                </ns1:solidFill>
                <ns1:latin typeface="Calibri"/>
              </ns1:rPr>
              <ns1:t>Included</ns1:t>
            </ns1:r>
          </ns1:p>
        </ns0:txBody>
      </ns0:sp>
      <ns0:sp>
        <ns0:nvSpPr>
          <ns0:cNvPr id="31" name="TextBox 30"/>
          <ns0:cNvSpPr txBox="1"/>
          <ns0:nvPr/>
        </ns0:nvSpPr>
        <ns0:spPr>
          <ns1:xfrm>
            <ns1:off x="502920" y="6053328"/>
            <ns1:ext cx="1097280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1">
                <ns1:solidFill>
                  <ns1:srgbClr val="A09080"/>
                </ns1:solidFill>
                <ns1:latin typeface="Calibri"/>
              </ns1:rPr>
              <ns1:t>All investment figures subject to final scope confirmation and venue selection.</ns1:t>
            </ns1:r>
          </ns1:p>
        </ns0:txBody>
      </ns0:sp>
      <ns0:sp>
        <ns0:nvSpPr>
          <ns0:cNvPr id="32" name="TextBox 31"/>
          <ns0:cNvSpPr txBox="1"/>
          <ns0:nvPr/>
        </ns0:nvSpPr>
        <ns0:spPr>
          <ns1:xfrm>
            <ns1:off x="10515600" y="6217920"/>
            <ns1:ext cx="13716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r"/>
            <ns1:r>
              <ns1:rPr sz="1100" b="1" i="0">
                <ns1:solidFill>
                  <ns1:srgbClr val="C9A96E"/>
                </ns1:solidFill>
                <ns1:latin typeface="Calibri"/>
              </ns1:rPr>
              <ns1:t>[Provider_Company_F]</ns1:t>
            </ns1:r>
          </ns1:p>
        </ns0:txBody>
      </ns0:sp>
    </ns0:spTree>
  </ns0:cSld>
  <ns0:clrMapOvr>
    <ns1:masterClrMapping/>
  </ns0:clrMapOvr>
</ns0:sld>
</file>

<file path=ppt/slides/slide8.xml><?xml version="1.0" encoding="utf-8"?>
<ns0:sld xmlns:ns0="http://schemas.openxmlformats.org/presentationml/2006/main" xmlns:ns1="http://schemas.openxmlformats.org/drawingml/2006/main">
  <ns0:cSld>
    <ns0:bg>
      <ns0:bgPr>
        <ns1:solidFill>
          <ns1:srgbClr val="1A0A0A"/>
        </ns1:solidFill>
        <ns1:effectLst/>
      </ns0:bgPr>
    </ns0:bg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88952" cy="91440"/>
          </ns1:xfrm>
          <ns1:prstGeom prst="rect">
            <ns1:avLst/>
          </ns1:prstGeom>
          <ns1:solidFill>
            <ns1:srgbClr val="C9A96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0"/>
            <ns1:ext cx="64008" cy="6858000"/>
          </ns1:xfrm>
          <ns1:prstGeom prst="rect">
            <ns1:avLst/>
          </ns1:prstGeom>
          <ns1:solidFill>
            <ns1:srgbClr val="C9A96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TextBox 3"/>
          <ns0:cNvSpPr txBox="1"/>
          <ns0:nvPr/>
        </ns0:nvSpPr>
        <ns0:spPr>
          <ns1:xfrm>
            <ns1:off x="502920" y="1097280"/>
            <ns1:ext cx="1097280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1" i="0">
                <ns1:solidFill>
                  <ns1:srgbClr val="C9A96E"/>
                </ns1:solidFill>
                <ns1:latin typeface="Calibri"/>
              </ns1:rPr>
              <ns1:t>UNE INVITATION À CRÉER ENSEMBLE</ns1:t>
            </ns1:r>
          </ns1:p>
        </ns0:txBody>
      </ns0:sp>
      <ns0:sp>
        <ns0:nvSpPr>
          <ns0:cNvPr id="5" name="TextBox 4"/>
          <ns0:cNvSpPr txBox="1"/>
          <ns0:nvPr/>
        </ns0:nvSpPr>
        <ns0:spPr>
          <ns1:xfrm>
            <ns1:off x="502920" y="1554480"/>
            <ns1:ext cx="10058400" cy="20116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3400" b="1" i="0">
                <ns1:solidFill>
                  <ns1:srgbClr val="F5EFE0"/>
                </ns1:solidFill>
                <ns1:latin typeface="Georgia"/>
              </ns1:rPr>
              <ns1:t>We Build Experiences
That Honour What Cannot
Be Expressed in Words</ns1:t>
            </ns1:r>
          </ns1:p>
        </ns0:txBody>
      </ns0:sp>
      <ns0:sp>
        <ns0:nvSpPr>
          <ns0:cNvPr id="6" name="Rectangle 5"/>
          <ns0:cNvSpPr/>
          <ns0:nvPr/>
        </ns0:nvSpPr>
        <ns0:spPr>
          <ns1:xfrm>
            <ns1:off x="502920" y="3703320"/>
            <ns1:ext cx="2743200" cy="32004"/>
          </ns1:xfrm>
          <ns1:prstGeom prst="rect">
            <ns1:avLst/>
          </ns1:prstGeom>
          <ns1:solidFill>
            <ns1:srgbClr val="C9A96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502920" y="3931920"/>
            <ns1:ext cx="9601200" cy="8229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600" b="0" i="0">
                <ns1:solidFill>
                  <ns1:srgbClr val="C8B89A"/>
                </ns1:solidFill>
                <ns1:latin typeface="Calibri"/>
              </ns1:rPr>
              <ns1:t>Invite [Provider_Company_F] for a private presentation of the activation concept.
We bring spatial references, lighting sketches, and a vision.</ns1:t>
            </ns1:r>
          </ns1:p>
        </ns0:txBody>
      </ns0:sp>
      <ns0:sp>
        <ns0:nvSpPr>
          <ns0:cNvPr id="8" name="Rectangle 7"/>
          <ns0:cNvSpPr/>
          <ns0:nvPr/>
        </ns0:nvSpPr>
        <ns0:spPr>
          <ns1:xfrm>
            <ns1:off x="502920" y="4892040"/>
            <ns1:ext cx="5669280" cy="1508760"/>
          </ns1:xfrm>
          <ns1:prstGeom prst="rect">
            <ns1:avLst/>
          </ns1:prstGeom>
          <ns1:solidFill>
            <ns1:srgbClr val="2C121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9" name="Rectangle 8"/>
          <ns0:cNvSpPr/>
          <ns0:nvPr/>
        </ns0:nvSpPr>
        <ns0:spPr>
          <ns1:xfrm>
            <ns1:off x="502920" y="4892040"/>
            <ns1:ext cx="54864" cy="1508760"/>
          </ns1:xfrm>
          <ns1:prstGeom prst="rect">
            <ns1:avLst/>
          </ns1:prstGeom>
          <ns1:solidFill>
            <ns1:srgbClr val="C9A96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749808" y="5029200"/>
            <ns1:ext cx="5212080" cy="310896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1" i="0">
                <ns1:solidFill>
                  <ns1:srgbClr val="F5EFE0"/>
                </ns1:solidFill>
                <ns1:latin typeface="Calibri"/>
              </ns1:rPr>
              <ns1:t>[Provider_Company_F] — Agence Créative + Studio</ns1:t>
            </ns1:r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749808" y="5340096"/>
            <ns1:ext cx="5212080" cy="310896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C8B89A"/>
                </ns1:solidFill>
                <ns1:latin typeface="Calibri"/>
              </ns1:rPr>
              <ns1:t>Paris  ·  Lyon</ns1:t>
            </ns1:r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749808" y="5650992"/>
            <ns1:ext cx="5212080" cy="310896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C8B89A"/>
                </ns1:solidFill>
                <ns1:latin typeface="Calibri"/>
              </ns1:rPr>
              <ns1:t>contact@[Provider_Company_F].fr</ns1:t>
            </ns1:r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749808" y="5961888"/>
            <ns1:ext cx="5212080" cy="310896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C8B89A"/>
                </ns1:solidFill>
                <ns1:latin typeface="Calibri"/>
              </ns1:rPr>
              <ns1:t>[Lead_Phone_A]  ·  [Provider_Company_F].fr</ns1:t>
            </ns1:r>
          </ns1:p>
        </ns0:txBody>
      </ns0:sp>
      <ns0:sp>
        <ns0:nvSpPr>
          <ns0:cNvPr id="14" name="TextBox 13"/>
          <ns0:cNvSpPr txBox="1"/>
          <ns0:nvPr/>
        </ns0:nvSpPr>
        <ns0:spPr>
          <ns1:xfrm>
            <ns1:off x="10515600" y="6217920"/>
            <ns1:ext cx="13716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r"/>
            <ns1:r>
              <ns1:rPr sz="1100" b="1" i="0">
                <ns1:solidFill>
                  <ns1:srgbClr val="C9A96E"/>
                </ns1:solidFill>
                <ns1:latin typeface="Calibri"/>
              </ns1:rPr>
              <ns1:t>[Provider_Company_F]</ns1:t>
            </ns1:r>
          </ns1:p>
        </ns0:txBody>
      </ns0:sp>
    </ns0:spTree>
  </ns0:cSld>
  <ns0:clrMapOvr>
    <ns1:masterClrMapping/>
  </ns0:clrMapOvr>
</ns0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