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5050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474720"/>
            <ns1:ext cx="12188952" cy="3383280"/>
          </ns1:xfrm>
          <ns1:prstGeom prst="rect">
            <ns1:avLst/>
          </ns1:prstGeom>
          <ns1:solidFill>
            <ns1:srgbClr val="03030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2103120"/>
            <ns1:ext cx="10058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400" b="1" i="0">
                <ns1:solidFill>
                  <ns1:srgbClr val="FFFFFF"/>
                </ns1:solidFill>
                <ns1:latin typeface="Calibri"/>
              </ns1:rPr>
              <ns1:t>[Provider_Company_F] × [Prospect_Company_P]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3063240"/>
            <ns1:ext cx="91440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900" b="0" i="0">
                <ns1:solidFill>
                  <ns1:srgbClr val="C0C0C0"/>
                </ns1:solidFill>
                <ns1:latin typeface="Calibri"/>
              </ns1:rPr>
              <ns1:t>A Corporate Launch Production Proposal — Paris, 2026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3749039"/>
            <ns1:ext cx="32004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393192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AAAAAA"/>
                </ns1:solidFill>
                <ns1:latin typeface="Calibri"/>
              </ns1:rPr>
              <ns1:t>Corporate Launch  ·  Paris, Ile-de-France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ntex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53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943600" y="0"/>
            <ns1:ext cx="365760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6126480" cy="6858000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84048"/>
            <ns1:ext cx="5486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THE BRAND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04672"/>
            <ns1:ext cx="530352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[Prospect_Company_P] —
Fashion as Cultural Event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2240280"/>
            <ns1:ext cx="22860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423160"/>
            <ns1:ext cx="521208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>
                <ns1:solidFill>
                  <ns1:srgbClr val="C0C0C0"/>
                </ns1:solidFill>
                <ns1:latin typeface="Calibri"/>
              </ns1:rPr>
              <ns1:t>Paris contemporary luxury — collections staged as spectacles</ns1:t>
            </ns1:r>
          </ns1:p>
          <ns1:p>
            <ns1:pPr algn="l"/>
            <ns1:r>
              <ns1:rPr sz="1500" b="0">
                <ns1:solidFill>
                  <ns1:srgbClr val="C0C0C0"/>
                </ns1:solidFill>
                <ns1:latin typeface="Calibri"/>
              </ns1:rPr>
              <ns1:t>Disneyland runway · spray-on dress · LAN party at Adidas Arena</ns1:t>
            </ns1:r>
          </ns1:p>
          <ns1:p>
            <ns1:pPr algn="l"/>
            <ns1:r>
              <ns1:rPr sz="1500" b="0">
                <ns1:solidFill>
                  <ns1:srgbClr val="C0C0C0"/>
                </ns1:solidFill>
                <ns1:latin typeface="Calibri"/>
              </ns1:rPr>
              <ns1:t>Each season, a moment that rewrites the show</ns1:t>
            </ns1:r>
          </ns1:p>
          <ns1:p>
            <ns1:pPr algn="l"/>
            <ns1:r>
              <ns1:rPr sz="1500" b="0">
                <ns1:solidFill>
                  <ns1:srgbClr val="C0C0C0"/>
                </ns1:solidFill>
                <ns1:latin typeface="Calibri"/>
              </ns1:rPr>
              <ns1:t>Designers Sébastien Meyer &amp; Arnaud Vaillant, Paris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4617720"/>
            <ns1:ext cx="22860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4800600"/>
            <ns1:ext cx="530352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[Provider_Company_F]: the production partner that builds the extraordinary.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657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LAUNCH CONCEPTS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FFFFF"/>
                </ns1:solidFill>
                <ns1:latin typeface="Calibri"/>
              </ns1:rPr>
              <ns1:t>Three Concepts for Your Next Launch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54480"/>
            <ns1:ext cx="41148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828800"/>
            <ns1:ext cx="3474720" cy="4114800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640080" y="2011680"/>
            <ns1:ext cx="365760" cy="365760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0C0C0"/>
                </ns1:solidFill>
                <ns1:latin typeface="Calibri"/>
              </ns1:rPr>
              <ns1:t>A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542032"/>
            <ns1:ext cx="31089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MATIÈRE NOIRE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301752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0C0C0"/>
                </ns1:solidFill>
                <ns1:latin typeface="Calibri"/>
              </ns1:rPr>
              <ns1:t>Midnight Press Preview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40080" y="3474720"/>
            <ns1:ext cx="3017520" cy="27432"/>
          </ns1:xfrm>
          <ns1:prstGeom prst="rect">
            <ns1:avLst/>
          </ns1:prstGeom>
          <ns1:solidFill>
            <ns1:srgbClr val="AAAAA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361188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Intimate press preview in a decommissioned Parisian industrial space. Black-walled gallery environment, surgical lighting, individual silhouette reveals. Guests move through the collection as an art experience.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297680" y="1828800"/>
            <ns1:ext cx="3474720" cy="4114800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480560" y="2011680"/>
            <ns1:ext cx="365760" cy="365760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48056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0C0C0"/>
                </ns1:solidFill>
                <ns1:latin typeface="Calibri"/>
              </ns1:rPr>
              <ns1:t>B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480560" y="2542032"/>
            <ns1:ext cx="31089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SIGNAL BLANC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480560" y="301752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0C0C0"/>
                </ns1:solidFill>
                <ns1:latin typeface="Calibri"/>
              </ns1:rPr>
              <ns1:t>Showroom &amp; Buyers Launch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480560" y="3474720"/>
            <ns1:ext cx="3017520" cy="27432"/>
          </ns1:xfrm>
          <ns1:prstGeom prst="rect">
            <ns1:avLst/>
          </ns1:prstGeom>
          <ns1:solidFill>
            <ns1:srgbClr val="AAAAA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480560" y="361188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Two-day immersive showroom in a curated Marais or Saint-Germain ephemeral space. Custom-designed environment with a discovery corridor, personalized appointments, and material-forward décor.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8138160" y="1828800"/>
            <ns1:ext cx="3474720" cy="4114800"/>
          </ns1:xfrm>
          <ns1:prstGeom prst="rect">
            <ns1:avLst/>
          </ns1:prstGeom>
          <ns1:solidFill>
            <ns1:srgbClr val="28282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138160" y="1828800"/>
            <ns1:ext cx="3474720" cy="54864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8321040" y="2011680"/>
            <ns1:ext cx="365760" cy="36576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832104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0A0A0A"/>
                </ns1:solidFill>
                <ns1:latin typeface="Calibri"/>
              </ns1:rPr>
              <ns1:t>C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321040" y="2542032"/>
            <ns1:ext cx="31089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CODE OUVERT ★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8321040" y="301752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0C0C0"/>
                </ns1:solidFill>
                <ns1:latin typeface="Calibri"/>
              </ns1:rPr>
              <ns1:t>Live Launch Spectacle — Recommended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321040" y="3474720"/>
            <ns1:ext cx="3017520" cy="2743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321040" y="361188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E8E8E8"/>
                </ns1:solidFill>
                <ns1:latin typeface="Calibri"/>
              </ns1:rPr>
              <ns1:t>A site-specific Paris launch event — Palais Royal or Po[Prospect_Company_A]dou forecourt — with edited runway, live performance commission, and press cocktail. [Provider_Company_F] delivers full set design, lighting, and production.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ncept_code_ouver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2926080"/>
          </ns1:xfrm>
          <ns1:prstGeom prst="rect">
            <ns1:avLst/>
          </ns1:prstGeom>
          <ns1:solidFill>
            <ns1:srgbClr val="04040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2560320"/>
            <ns1:ext cx="12188952" cy="4297680"/>
          </ns1:xfrm>
          <ns1:prstGeom prst="rect">
            <ns1:avLst/>
          </ns1:prstGeom>
          <ns1:solidFill>
            <ns1:srgbClr val="03030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47472"/>
            <ns1:ext cx="10972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RECOMMENDED CONCEPT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749808"/>
            <ns1:ext cx="109728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5000" b="1" i="0">
                <ns1:solidFill>
                  <ns1:srgbClr val="FFFFFF"/>
                </ns1:solidFill>
                <ns1:latin typeface="Calibri"/>
              </ns1:rPr>
              <ns1:t>CODE OUVERT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02920" y="1600200"/>
            <ns1:ext cx="10972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0" i="0">
                <ns1:solidFill>
                  <ns1:srgbClr val="C0C0C0"/>
                </ns1:solidFill>
                <ns1:latin typeface="Calibri"/>
              </ns1:rPr>
              <ns1:t>Live Launch Spectacle — Paris, 2026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2194560"/>
            <ns1:ext cx="45720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2542032"/>
            <ns1:ext cx="54864" cy="25603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2423160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A single evening that becomes the cultural moment of the season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502920" y="3200400"/>
            <ns1:ext cx="54864" cy="25603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3081528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Site-specific Paris venue — Palais Royal or Po[Prospect_Company_A]dou Forecourt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58768"/>
            <ns1:ext cx="54864" cy="25603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13232" y="3739896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Full set design · lighting architecture · sound design · décor by [Provider_Company_F]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502920" y="4517136"/>
            <ns1:ext cx="54864" cy="25603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13232" y="4398264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300–500 guests arrive to a world built entirely around the collection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760720" y="0"/>
            <ns1:ext cx="642823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760720" y="0"/>
            <ns1:ext cx="365760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943600" cy="6858000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84048"/>
            <ns1:ext cx="5486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VENUE &amp; STAGING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04672"/>
            <ns1:ext cx="5212080" cy="11430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FFFFFF"/>
                </ns1:solidFill>
                <ns1:latin typeface="Calibri"/>
              </ns1:rPr>
              <ns1:t>Palais Royal Gardens
or Po[Prospect_Company_A]dou Forecourt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2057400"/>
            <ns1:ext cx="27432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240280"/>
            <ns1:ext cx="521208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C0C0C0"/>
                </ns1:solidFill>
                <ns1:latin typeface="Calibri"/>
              </ns1:rPr>
              <ns1:t>Site-specific outdoor or cultural venue · Paris 1er or 4e</ns1:t>
            </ns1:r>
          </ns1:p>
          <ns1:p>
            <ns1:pPr algn="l"/>
            <ns1:r>
              <ns1:rPr sz="1400" b="0">
                <ns1:solidFill>
                  <ns1:srgbClr val="C0C0C0"/>
                </ns1:solidFill>
                <ns1:latin typeface="Calibri"/>
              </ns1:rPr>
              <ns1:t>Entry sequence → Pre-show cocktail → Runway moment → Close</ns1:t>
            </ns1:r>
          </ns1:p>
          <ns1:p>
            <ns1:pPr algn="l"/>
            <ns1:r>
              <ns1:rPr sz="1400" b="0">
                <ns1:solidFill>
                  <ns1:srgbClr val="C0C0C0"/>
                </ns1:solidFill>
                <ns1:latin typeface="Calibri"/>
              </ns1:rPr>
              <ns1:t>Capacity: 300–500 press and VIP guests</ns1:t>
            </ns1:r>
          </ns1:p>
          <ns1:p>
            <ns1:pPr algn="l"/>
            <ns1:r>
              <ns1:rPr sz="1400" b="0">
                <ns1:solidFill>
                  <ns1:srgbClr val="C0C0C0"/>
                </ns1:solidFill>
                <ns1:latin typeface="Calibri"/>
              </ns1:rPr>
              <ns1:t>Full production access · Load-in day prior</ns1:t>
            </ns1:r>
          </ns1:p>
          <ns1:p>
            <ns1:pPr algn="l"/>
            <ns1:r>
              <ns1:rPr sz="1400" b="0">
                <ns1:solidFill>
                  <ns1:srgbClr val="C0C0C0"/>
                </ns1:solidFill>
                <ns1:latin typeface="Calibri"/>
              </ns1:rPr>
              <ns1:t>[Provider_Company_F] manages venue liaison, technical plot, and build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4983480"/>
            <ns1:ext cx="27432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5166360"/>
            <ns1:ext cx="521208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[Provider_Company_F] advises on final venue selection
aligned with your creative vision.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943600" y="6309360"/>
            <ns1:ext cx="5943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AAAAAA"/>
                </ns1:solidFill>
                <ns1:latin typeface="Calibri"/>
              </ns1:rPr>
              <ns1:t>Conceptual layout — venue TBD pending final selection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8404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OUR CAPABILITIES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What [Provider_Company_F] Delivers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54480"/>
            <ns1:ext cx="45720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920240"/>
            <ns1:ext cx="5303520" cy="171907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920240"/>
            <ns1:ext cx="54864" cy="171907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04088" y="210312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E8E8E8"/>
                </ns1:solidFill>
                <ns1:latin typeface="Calibri"/>
              </ns1:rPr>
              <ns1:t>SET DESIGN &amp; SCENOGRAPHY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04088" y="254203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AAAAA"/>
                </ns1:solidFill>
                <ns1:latin typeface="Calibri"/>
              </ns1:rPr>
              <ns1:t>Full scenic design and construction — concept sketches through final installation, every detail resolved.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37960" y="1920240"/>
            <ns1:ext cx="5303520" cy="171907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537960" y="1920240"/>
            <ns1:ext cx="54864" cy="171907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739128" y="210312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E8E8E8"/>
                </ns1:solidFill>
                <ns1:latin typeface="Calibri"/>
              </ns1:rPr>
              <ns1:t>LIGHTING DIRECTION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739128" y="254203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AAAAA"/>
                </ns1:solidFill>
                <ns1:latin typeface="Calibri"/>
              </ns1:rPr>
              <ns1:t>Theatrical, editorial lighting rigs that create mood, define space, and deliver cinematic press imagery.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86200"/>
            <ns1:ext cx="5303520" cy="171907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02920" y="3886200"/>
            <ns1:ext cx="54864" cy="171907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04088" y="406908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E8E8E8"/>
                </ns1:solidFill>
                <ns1:latin typeface="Calibri"/>
              </ns1:rPr>
              <ns1:t>STAGE MANAGEMENT &amp; LOGISTICS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04088" y="450799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AAAAA"/>
                </ns1:solidFill>
                <ns1:latin typeface="Calibri"/>
              </ns1:rPr>
              <ns1:t>Show calling, rehearsal schedule, venue technical coordination, and full event-day management.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537960" y="3886200"/>
            <ns1:ext cx="5303520" cy="171907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537960" y="3886200"/>
            <ns1:ext cx="54864" cy="1719072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739128" y="406908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E8E8E8"/>
                </ns1:solidFill>
                <ns1:latin typeface="Calibri"/>
              </ns1:rPr>
              <ns1:t>CREATIVE DIRECTION ALIGNMENT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739128" y="450799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AAAAA"/>
                </ns1:solidFill>
                <ns1:latin typeface="Calibri"/>
              </ns1:rPr>
              <ns1:t>[Provider_Company_F]'s creative team works directly with your house to ensure every element is brand-true.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02920" y="617220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AAAAA"/>
                </ns1:solidFill>
                <ns1:latin typeface="Calibri"/>
              </ns1:rPr>
              <ns1:t>[Provider_Company_F] — Paris &amp; Lyon  ·  [Provider_Company_F].fr  ·  contact@[Provider_Company_F].fr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8404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SCOPE &amp; INVESTMENT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Production Scope Overview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08760"/>
            <ns1:ext cx="45720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737360"/>
            <ns1:ext cx="11155680" cy="457200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737360"/>
            <ns1:ext cx="1115568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SCOPE ITEM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11480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DESCRIPTION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60120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02920" y="2240280"/>
            <ns1:ext cx="11155680" cy="621792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23500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Set Design &amp; Build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114800" y="23500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Full scenic construction — runway, staging, décor environments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9601200" y="23500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E8E8E8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02920" y="2926080"/>
            <ns1:ext cx="11155680" cy="62179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40080" y="30358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Lighting &amp; Sound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114800" y="30358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Complete theatrical rig design and installation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9601200" y="30358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E8E8E8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502920" y="3611880"/>
            <ns1:ext cx="11155680" cy="621792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37216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Creative Direction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114800" y="37216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Site visits, creative alignment, production briefing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9601200" y="37216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E8E8E8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02920" y="4297680"/>
            <ns1:ext cx="11155680" cy="621792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40080" y="44074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Stage &amp; Event Management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4114800" y="44074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Show calling, run of show, venue coordination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601200" y="44074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E8E8E8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502920" y="4983480"/>
            <ns1:ext cx="11155680" cy="621792"/>
          </ns1:xfrm>
          <ns1:prstGeom prst="rect">
            <ns1:avLst/>
          </ns1:prstGeom>
          <ns1:solidFill>
            <ns1:srgbClr val="1414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640080" y="50932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Sustai[Prospect_Company_A]ility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4114800" y="50932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Reusable scenic elements, responsible sourcing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9601200" y="50932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E8E8E8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502920" y="605332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AAAAAA"/>
                </ns1:solidFill>
                <ns1:latin typeface="Calibri"/>
              </ns1:rPr>
              <ns1:t>All pricing subject to final scope and venue confirmation.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109728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0C0C0"/>
                </ns1:solidFill>
                <ns1:latin typeface="Calibri"/>
              </ns1:rPr>
              <ns1:t>NEXT CHAPTER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02920" y="1554480"/>
            <ns1:ext cx="1005840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 i="0">
                <ns1:solidFill>
                  <ns1:srgbClr val="FFFFFF"/>
                </ns1:solidFill>
                <ns1:latin typeface="Calibri"/>
              </ns1:rPr>
              <ns1:t>Let's Create
Something Unforgettable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3063240"/>
            <ns1:ext cx="274320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3291840"/>
            <ns1:ext cx="96012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 i="0">
                <ns1:solidFill>
                  <ns1:srgbClr val="C0C0C0"/>
                </ns1:solidFill>
                <ns1:latin typeface="Calibri"/>
              </ns1:rPr>
              <ns1:t>[Provider_Company_F] brings creative ideas, production references, and a dedicated team to the first meeting.
Schedule a 30-minute creative session — we're ready to build.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4434840"/>
            <ns1:ext cx="5669280" cy="1554480"/>
          </ns1:xfrm>
          <ns1:prstGeom prst="rect">
            <ns1:avLst/>
          </ns1:prstGeom>
          <ns1:solidFill>
            <ns1:srgbClr val="1C1C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4434840"/>
            <ns1:ext cx="54864" cy="15544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49808" y="4572000"/>
            <ns1:ext cx="52120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[Provider_Company_F] — Agence Créative + Studio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49808" y="4892040"/>
            <ns1:ext cx="52120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Paris  ·  Lyon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8" y="5212080"/>
            <ns1:ext cx="52120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contact@[Provider_Company_F].fr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49808" y="5532120"/>
            <ns1:ext cx="52120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0C0"/>
                </ns1:solidFill>
                <ns1:latin typeface="Calibri"/>
              </ns1:rPr>
              <ns1:t>[Lead_Phone_A]  ·  [Provider_Company_F].fr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0C0C0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