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081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80810">
              <ns1:alpha val="6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502920" y="1280160"/>
            <ns1:ext cx="54864" cy="429768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713232" y="137160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AACCFF"/>
                </ns1:solidFill>
                <ns1:latin typeface="Calibri"/>
              </ns1:rPr>
              <ns1:t>EVENT'IF × [Prospect_Company_O] 2026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713232" y="1783080"/>
            <ns1:ext cx="8686800" cy="2194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The Production Partner
For [Prospect_Company_A]
Exclusive Moments.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713232" y="4069080"/>
            <ns1:ext cx="502920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13232" y="4251960"/>
            <ns1:ext cx="82296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>
                <ns1:solidFill>
                  <ns1:srgbClr val="F0F4FF"/>
                </ns1:solidFill>
                <ns1:latin typeface="Calibri"/>
              </ns1:rPr>
              <ns1:t>VIP Soirée &amp; Brand [Prospect_Company_O] Production</ns1:t>
            </ns1:r>
          </ns1:p>
          <ns1:p>
            <ns1:pPr algn="l">
              <ns1:spcBef>
                <ns1:spcPts val="600"/>
              </ns1:spcBef>
            </ns1:pPr>
            <ns1:r>
              <ns1:rPr sz="1700" b="0">
                <ns1:solidFill>
                  <ns1:srgbClr val="F0F4FF"/>
                </ns1:solidFill>
                <ns1:latin typeface="Calibri"/>
              </ns1:rPr>
              <ns1:t>La S[Prospect_Company_A]ritaine, Paris 1er  ·  June 2026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635508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707080"/>
                </ns1:solidFill>
                <ns1:latin typeface="Calibri"/>
              </ns1:rPr>
              <ns1:t>PARTNERSHIP PROPOSAL — CONFIDENTIAL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081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opportunity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303520" y="0"/>
            <ns1:ext cx="688817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303520" y="0"/>
            <ns1:ext cx="6888175" cy="6858000"/>
          </ns1:xfrm>
          <ns1:prstGeom prst="rect">
            <ns1:avLst/>
          </ns1:prstGeom>
          <ns1:solidFill>
            <ns1:srgbClr val="080810">
              <ns1:alpha val="4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212080" cy="6858000"/>
          </ns1:xfrm>
          <ns1:prstGeom prst="rect">
            <ns1:avLst/>
          </ns1:prstGeom>
          <ns1:solidFill>
            <ns1:srgbClr val="04040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548640"/>
            <ns1:ext cx="54864" cy="5760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713232" y="502920"/>
            <ns1:ext cx="45720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01  /  THE OPPORTUNITY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713232" y="914400"/>
            <ns1:ext cx="438912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BEYOND THE
CONFERENCE
FLOOR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713232" y="2834640"/>
            <ns1:ext cx="4114800" cy="502920"/>
          </ns1:xfrm>
          <ns1:prstGeom prst="rect">
            <ns1:avLst/>
          </ns1:prstGeom>
          <ns1:solidFill>
            <ns1:srgbClr val="00338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850392" y="2926080"/>
            <ns1:ext cx="384048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AACCFF"/>
                </ns1:solidFill>
                <ns1:latin typeface="Calibri"/>
              </ns1:rPr>
              <ns1:t>180,000+ attendees at [Prospect_Company_O] 2025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713232" y="3429000"/>
            <ns1:ext cx="411480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3611880"/>
            <ns1:ext cx="43891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The real deals happen after hours.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13232" y="4480560"/>
            <ns1:ext cx="43891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VIP dinners, [Prospect_Company_O]s, private lounges —
these are [Prospect_Company_O]'s most valuable moments.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5349240"/>
            <ns1:ext cx="438912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EVENT'IF creates those moments with
[Provider_Company_A], creativity, and operational depth.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02920" y="6492240"/>
            <ns1:ext cx="109728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707080"/>
                </ns1:solidFill>
                <ns1:latin typeface="Calibri"/>
              </ns1:rPr>
              <ns1:t>EVENT'IF — Founded 2009 | Paris &amp; France | 130+ Events / Year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4040C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soiree-concep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3749039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3749039"/>
          </ns1:xfrm>
          <ns1:prstGeom prst="rect">
            <ns1:avLst/>
          </ns1:prstGeom>
          <ns1:solidFill>
            <ns1:srgbClr val="04040C">
              <ns1:alpha val="3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320040"/>
            <ns1:ext cx="91440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02  /  FLAGSHIP SOIRÉE CONCEPT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685800"/>
            <ns1:ext cx="100584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800" b="1" i="0">
                <ns1:solidFill>
                  <ns1:srgbClr val="FFFFFF"/>
                </ns1:solidFill>
                <ns1:latin typeface="Calibri"/>
              </ns1:rPr>
              <ns1:t>SPARK PARIS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737360"/>
            <ns1:ext cx="10058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 i="0">
                <ns1:solidFill>
                  <ns1:srgbClr val="AACCFF"/>
                </ns1:solidFill>
                <ns1:latin typeface="Calibri"/>
              </ns1:rPr>
              <ns1:t>250-guest exclusive VIP soirée — June 18, 2026 · La S[Prospect_Company_A]ritaine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0" y="3794760"/>
            <ns1:ext cx="12191695" cy="3063240"/>
          </ns1:xfrm>
          <ns1:prstGeom prst="rect">
            <ns1:avLst/>
          </ns1:prstGeom>
          <ns1:solidFill>
            <ns1:srgbClr val="06102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365760" y="3977639"/>
            <ns1:ext cx="2743200" cy="2468880"/>
          </ns1:xfrm>
          <ns1:prstGeom prst="rect">
            <ns1:avLst/>
          </ns1:prstGeom>
          <ns1:solidFill>
            <ns1:srgbClr val="0A1A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3977639"/>
            <ns1:ext cx="2743200" cy="45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02920" y="4069080"/>
            <ns1:ext cx="2468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19:00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4407408"/>
            <ns1:ext cx="24688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ARRIVAL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02920" y="4846320"/>
            <ns1:ext cx="24688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AACCFF"/>
                </ns1:solidFill>
                <ns1:latin typeface="Calibri"/>
              </ns1:rPr>
              <ns1:t>Champagne reception &amp;
live tech installations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291840" y="3977639"/>
            <ns1:ext cx="2743200" cy="2468880"/>
          </ns1:xfrm>
          <ns1:prstGeom prst="rect">
            <ns1:avLst/>
          </ns1:prstGeom>
          <ns1:solidFill>
            <ns1:srgbClr val="0A1A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3291840" y="3977639"/>
            <ns1:ext cx="2743200" cy="45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3429000" y="4069080"/>
            <ns1:ext cx="2468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20:00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429000" y="4407408"/>
            <ns1:ext cx="24688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GALA DINNER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429000" y="4846320"/>
            <ns1:ext cx="24688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AACCFF"/>
                </ns1:solidFill>
                <ns1:latin typeface="Calibri"/>
              </ns1:rPr>
              <ns1:t>Curated dining with
brand [Prospect_Company_O] stations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217920" y="3977639"/>
            <ns1:ext cx="2743200" cy="2468880"/>
          </ns1:xfrm>
          <ns1:prstGeom prst="rect">
            <ns1:avLst/>
          </ns1:prstGeom>
          <ns1:solidFill>
            <ns1:srgbClr val="0A1A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217920" y="3977639"/>
            <ns1:ext cx="2743200" cy="45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355080" y="4069080"/>
            <ns1:ext cx="2468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22:00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355080" y="4407408"/>
            <ns1:ext cx="24688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LIVE EXPERIENCE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355080" y="4846320"/>
            <ns1:ext cx="24688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AACCFF"/>
                </ns1:solidFill>
                <ns1:latin typeface="Calibri"/>
              </ns1:rPr>
              <ns1:t>DJ set &amp; branded photo
moments — shareable &amp; iconic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9144000" y="3977639"/>
            <ns1:ext cx="2743200" cy="2468880"/>
          </ns1:xfrm>
          <ns1:prstGeom prst="rect">
            <ns1:avLst/>
          </ns1:prstGeom>
          <ns1:solidFill>
            <ns1:srgbClr val="0A1A3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9144000" y="3977639"/>
            <ns1:ext cx="2743200" cy="45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281160" y="4069080"/>
            <ns1:ext cx="2468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23:30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281160" y="4407408"/>
            <ns1:ext cx="24688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CLOSE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9281160" y="4846320"/>
            <ns1:ext cx="24688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AACCFF"/>
                </ns1:solidFill>
                <ns1:latin typeface="Calibri"/>
              </ns1:rPr>
              <ns1:t>Goodie distribution &amp;
personalized guest farewell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457200" y="6492240"/>
            <ns1:ext cx="109728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707080"/>
                </ns1:solidFill>
                <ns1:latin typeface="Calibri"/>
              </ns1:rPr>
              <ns1:t>EVENT'IF — Concept, Production &amp; On-site Execution | Paris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081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venue-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029200" y="274320"/>
            <ns1:ext cx="6858000" cy="630936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4937760" cy="6858000"/>
          </ns1:xfrm>
          <ns1:prstGeom prst="rect">
            <ns1:avLst/>
          </ns1:prstGeom>
          <ns1:solidFill>
            <ns1:srgbClr val="04040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502920" y="548640"/>
            <ns1:ext cx="54864" cy="5760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713232" y="502920"/>
            <ns1:ext cx="4114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03  /  VENUE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713232" y="868680"/>
            <ns1:ext cx="411480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FFFFF"/>
                </ns1:solidFill>
                <ns1:latin typeface="Calibri"/>
              </ns1:rPr>
              <ns1:t>LA
S[Prospect_Company_A]RITAINE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713232" y="2194560"/>
            <ns1:ext cx="4114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 i="0">
                <ns1:solidFill>
                  <ns1:srgbClr val="AACCFF"/>
                </ns1:solidFill>
                <ns1:latin typeface="Calibri"/>
              </ns1:rPr>
              <ns1:t>Salon Rivoli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713232" y="2697480"/>
            <ns1:ext cx="365760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13232" y="288036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2 Rue de la Monnaie, Paris 1er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13232" y="329184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Steps from Pont-Neuf &amp; the Seine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370332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Up to 350 guests cocktail format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13232" y="411480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200 for seated gala dinner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452628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Art Deco architecture, luxury renovation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13232" y="4937760"/>
            <ns1:ext cx="40233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0F4FF"/>
                </ns1:solidFill>
                <ns1:latin typeface="Calibri"/>
              </ns1:rPr>
              <ns1:t>Full exclusive privatization available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502920" y="6309360"/>
            <ns1:ext cx="4114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1">
                <ns1:solidFill>
                  <ns1:srgbClr val="707080"/>
                </ns1:solidFill>
                <ns1:latin typeface="Calibri"/>
              </ns1:rPr>
              <ns1:t>Conceptual layout — venue floor plan reference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4040C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brand-activatio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4040C">
              <ns1:alpha val="6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486400" cy="6858000"/>
          </ns1:xfrm>
          <ns1:prstGeom prst="rect">
            <ns1:avLst/>
          </ns1:prstGeom>
          <ns1:solidFill>
            <ns1:srgbClr val="04040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5486400" cy="6858000"/>
          </ns1:xfrm>
          <ns1:prstGeom prst="rect">
            <ns1:avLst/>
          </ns1:prstGeom>
          <ns1:solidFill>
            <ns1:srgbClr val="04040C">
              <ns1:alpha val="3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548640"/>
            <ns1:ext cx="54864" cy="576072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713232" y="502920"/>
            <ns1:ext cx="8229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04  /  BRAND [Prospect_Company_O]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13232" y="914400"/>
            <ns1:ext cx="502920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[Prospect_Company_O]
STATIONS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713232" y="2377440"/>
            <ns1:ext cx="457200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13232" y="2560320"/>
            <ns1:ext cx="48463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AACCFF"/>
                </ns1:solidFill>
                <ns1:latin typeface="Calibri"/>
              </ns1:rPr>
              <ns1:t>◈ AI Portrait Booth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2898648"/>
            <ns1:ext cx="48463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F0F4FF"/>
                </ns1:solidFill>
                <ns1:latin typeface="Calibri"/>
              </ns1:rPr>
              <ns1:t>Interactive AI-powered photo experience, branded output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13232" y="3337560"/>
            <ns1:ext cx="48463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AACCFF"/>
                </ns1:solidFill>
                <ns1:latin typeface="Calibri"/>
              </ns1:rPr>
              <ns1:t>◈ Holographic Product Reveal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3675888"/>
            <ns1:ext cx="48463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F0F4FF"/>
                </ns1:solidFill>
                <ns1:latin typeface="Calibri"/>
              </ns1:rPr>
              <ns1:t>Floating 3D brand reveal for partner launches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13232" y="4114800"/>
            <ns1:ext cx="48463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AACCFF"/>
                </ns1:solidFill>
                <ns1:latin typeface="Calibri"/>
              </ns1:rPr>
              <ns1:t>◈ Immersive LED Tunnel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13232" y="4453128"/>
            <ns1:ext cx="48463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F0F4FF"/>
                </ns1:solidFill>
                <ns1:latin typeface="Calibri"/>
              </ns1:rPr>
              <ns1:t>Walk-through light installation with brand messaging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13232" y="4892040"/>
            <ns1:ext cx="48463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AACCFF"/>
                </ns1:solidFill>
                <ns1:latin typeface="Calibri"/>
              </ns1:rPr>
              <ns1:t>◈ Partner Showcase Pod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13232" y="5230368"/>
            <ns1:ext cx="48463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F0F4FF"/>
                </ns1:solidFill>
                <ns1:latin typeface="Calibri"/>
              </ns1:rPr>
              <ns1:t>Premium branded display with demo capability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57200" y="6492240"/>
            <ns1:ext cx="109728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707080"/>
                </ns1:solidFill>
                <ns1:latin typeface="Calibri"/>
              </ns1:rPr>
              <ns1:t>All [Prospect_Company_O]s designed, produced &amp; operated by EVENT'IF — turnkey, branded, photographable.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80810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548640" y="457200"/>
            <ns1:ext cx="10058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05  /  PARTNERSHIP SCOPE &amp; INVESTMENT</ns1:t>
            </ns1:r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48640" y="822960"/>
            <ns1:ext cx="82296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FFFFF"/>
                </ns1:solidFill>
                <ns1:latin typeface="Calibri"/>
              </ns1:rPr>
              <ns1:t>SCOPE &amp;
INVESTMENT</ns1:t>
            </ns1:r>
          </ns1:p>
        </ns0:txBody>
      </ns0:sp>
      <ns0:sp>
        <ns0:nvSpPr>
          <ns0:cNvPr id="4" name="Rectangle 3"/>
          <ns0:cNvSpPr/>
          <ns0:nvPr/>
        </ns0:nvSpPr>
        <ns0:spPr>
          <ns1:xfrm>
            <ns1:off x="548640" y="2103120"/>
            <ns1:ext cx="1078992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2286000"/>
            <ns1:ext cx="3154680" cy="658368"/>
          </ns1:xfrm>
          <ns1:prstGeom prst="rect">
            <ns1:avLst/>
          </ns1:prstGeom>
          <ns1:solidFill>
            <ns1:srgbClr val="0044B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85800" y="242316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PROGRAM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840480" y="2286000"/>
            <ns1:ext cx="4709160" cy="658368"/>
          </ns1:xfrm>
          <ns1:prstGeom prst="rect">
            <ns1:avLst/>
          </ns1:prstGeom>
          <ns1:solidFill>
            <ns1:srgbClr val="0044B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977640" y="2423160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SCOPE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686800" y="2286000"/>
            <ns1:ext cx="3154680" cy="658368"/>
          </ns1:xfrm>
          <ns1:prstGeom prst="rect">
            <ns1:avLst/>
          </ns1:prstGeom>
          <ns1:solidFill>
            <ns1:srgbClr val="0044B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823960" y="242316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FFFFFF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48640" y="2990088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85800" y="3127248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VIP Soirée — Spark Paris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840480" y="2990088"/>
            <ns1:ext cx="470916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977640" y="3127248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250 guests, full evening production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686800" y="2990088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823960" y="3127248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From €85,000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548640" y="3694176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85800" y="3831336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Brand [Prospect_Company_O] Station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3840480" y="3694176"/>
            <ns1:ext cx="470916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3977640" y="3831336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Turnkey per-station design &amp; operation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686800" y="3694176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8823960" y="3831336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From €12,000 / station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48640" y="4398264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85800" y="4535424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Full [Prospect_Company_O] 2026 VIP Program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3840480" y="4398264"/>
            <ns1:ext cx="470916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3977640" y="4535424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Multi-evening + satellite [Prospect_Company_O]s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686800" y="4398264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823960" y="4535424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Custom brief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548640" y="5102352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685800" y="5239512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EVENT'IF production scope</ns1:t>
            </ns1:r>
          </ns1:p>
        </ns0:txBody>
      </ns0:sp>
      <ns0:sp>
        <ns0:nvSpPr>
          <ns0:cNvPr id="31" name="Rectangle 30"/>
          <ns0:cNvSpPr/>
          <ns0:nvPr/>
        </ns0:nvSpPr>
        <ns0:spPr>
          <ns1:xfrm>
            <ns1:off x="3840480" y="5102352"/>
            <ns1:ext cx="470916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3977640" y="5239512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Concept, venue, AV, catering, crew</ns1:t>
            </ns1:r>
          </ns1:p>
        </ns0:txBody>
      </ns0:sp>
      <ns0:sp>
        <ns0:nvSpPr>
          <ns0:cNvPr id="33" name="Rectangle 32"/>
          <ns0:cNvSpPr/>
          <ns0:nvPr/>
        </ns0:nvSpPr>
        <ns0:spPr>
          <ns1:xfrm>
            <ns1:off x="8686800" y="5102352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8823960" y="5239512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5" name="Rectangle 34"/>
          <ns0:cNvSpPr/>
          <ns0:nvPr/>
        </ns0:nvSpPr>
        <ns0:spPr>
          <ns1:xfrm>
            <ns1:off x="548640" y="5806440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6" name="TextBox 35"/>
          <ns0:cNvSpPr txBox="1"/>
          <ns0:nvPr/>
        </ns0:nvSpPr>
        <ns0:spPr>
          <ns1:xfrm>
            <ns1:off x="685800" y="594360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Post-event media &amp; reporting</ns1:t>
            </ns1:r>
          </ns1:p>
        </ns0:txBody>
      </ns0:sp>
      <ns0:sp>
        <ns0:nvSpPr>
          <ns0:cNvPr id="37" name="Rectangle 36"/>
          <ns0:cNvSpPr/>
          <ns0:nvPr/>
        </ns0:nvSpPr>
        <ns0:spPr>
          <ns1:xfrm>
            <ns1:off x="3840480" y="5806440"/>
            <ns1:ext cx="470916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8" name="TextBox 37"/>
          <ns0:cNvSpPr txBox="1"/>
          <ns0:nvPr/>
        </ns0:nvSpPr>
        <ns0:spPr>
          <ns1:xfrm>
            <ns1:off x="3977640" y="5943600"/>
            <ns1:ext cx="448056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Photo, video wrap, debrief report</ns1:t>
            </ns1:r>
          </ns1:p>
        </ns0:txBody>
      </ns0:sp>
      <ns0:sp>
        <ns0:nvSpPr>
          <ns0:cNvPr id="39" name="Rectangle 38"/>
          <ns0:cNvSpPr/>
          <ns0:nvPr/>
        </ns0:nvSpPr>
        <ns0:spPr>
          <ns1:xfrm>
            <ns1:off x="8686800" y="5806440"/>
            <ns1:ext cx="3154680" cy="658368"/>
          </ns1:xfrm>
          <ns1:prstGeom prst="rect">
            <ns1:avLst/>
          </ns1:prstGeom>
          <ns1:solidFill>
            <ns1:srgbClr val="0C1C3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0" name="TextBox 39"/>
          <ns0:cNvSpPr txBox="1"/>
          <ns0:nvPr/>
        </ns0:nvSpPr>
        <ns0:spPr>
          <ns1:xfrm>
            <ns1:off x="8823960" y="5943600"/>
            <ns1:ext cx="2926080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From €4,500</ns1:t>
            </ns1:r>
          </ns1:p>
        </ns0:txBody>
      </ns0:sp>
      <ns0:sp>
        <ns0:nvSpPr>
          <ns0:cNvPr id="41" name="TextBox 40"/>
          <ns0:cNvSpPr txBox="1"/>
          <ns0:nvPr/>
        </ns0:nvSpPr>
        <ns0:spPr>
          <ns1:xfrm>
            <ns1:off x="548640" y="617220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1">
                <ns1:solidFill>
                  <ns1:srgbClr val="707080"/>
                </ns1:solidFill>
                <ns1:latin typeface="Calibri"/>
              </ns1:rPr>
              <ns1:t>All pricing excludes VAT. Final scope confirmed after [Prospect_Company_O] 2026 brief.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0810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80810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548640" y="1371600"/>
            <ns1:ext cx="54864" cy="41148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777240" y="1417320"/>
            <ns1:ext cx="91440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066FF"/>
                </ns1:solidFill>
                <ns1:latin typeface="Calibri"/>
              </ns1:rPr>
              <ns1:t>06  /  NEXT STEPS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777240" y="1783080"/>
            <ns1:ext cx="8229600" cy="21945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LET'S MAKE
[Prospect_Company_O] 2026
UNFORGETTABLE.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777240" y="4069080"/>
            <ns1:ext cx="5029200" cy="254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77240" y="425196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F0F4FF"/>
                </ns1:solidFill>
                <ns1:latin typeface="Calibri"/>
              </ns1:rPr>
              <ns1:t>EVENT'IF — Paris, since [Lead_Phone_A]+ events per year.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77240" y="4800600"/>
            <ns1:ext cx="7315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AACCFF"/>
                </ns1:solidFill>
                <ns1:latin typeface="Calibri"/>
              </ns1:rPr>
              <ns1:t>contact@[Provider_Company_E].fr  |  +33 1 XX XX XX XX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77240" y="534924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1">
                <ns1:solidFill>
                  <ns1:srgbClr val="F0F4FF"/>
                </ns1:solidFill>
                <ns1:latin typeface="Calibri"/>
              </ns1:rPr>
              <ns1:t>Request a [Prospect_Company_O] 2026 partnership brief today.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