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slide1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0D1B3E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cover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B3E">
              <ns1:alpha val="65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457200" y="1371600"/>
            <ns1:ext cx="54864" cy="411480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685800" y="1463040"/>
            <ns1:ext cx="8229600" cy="10972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4200" b="1" i="0">
                <ns1:solidFill>
                  <ns1:srgbClr val="FFFFFF"/>
                </ns1:solidFill>
                <ns1:latin typeface="Calibri"/>
              </ns1:rPr>
              <ns1:t>EVENT'IF × [Prospect_Company_N] EVENTS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685800" y="2606040"/>
            <ns1:ext cx="5486400" cy="2540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685800" y="2743200"/>
            <ns1:ext cx="822960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0" i="0">
                <ns1:solidFill>
                  <ns1:srgbClr val="E8D08A"/>
                </ns1:solidFill>
                <ns1:latin typeface="Calibri"/>
              </ns1:rPr>
              <ns1:t>Executive [Prospect_Company_N] Production Partnership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85800" y="3429000"/>
            <ns1:ext cx="6400800" cy="8229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700" b="0">
                <ns1:solidFill>
                  <ns1:srgbClr val="FAFAF5"/>
                </ns1:solidFill>
                <ns1:latin typeface="Calibri"/>
              </ns1:rPr>
              <ns1:t>Palais Brongniart, Paris 2e</ns1:t>
            </ns1:r>
          </ns1:p>
          <ns1:p>
            <ns1:pPr algn="l"/>
            <ns1:r>
              <ns1:rPr sz="1700" b="0">
                <ns1:solidFill>
                  <ns1:srgbClr val="FAFAF5"/>
                </ns1:solidFill>
                <ns1:latin typeface="Calibri"/>
              </ns1:rPr>
              <ns1:t>Proposed: Autumn 2026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457200" y="6309360"/>
            <ns1:ext cx="109728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888888"/>
                </ns1:solidFill>
                <ns1:latin typeface="Calibri"/>
              </ns1:rPr>
              <ns1:t>STRICTLY CONFIDENTIAL — PARTNERSHIP PROPOSAL</ns1:t>
            </ns1:r>
          </ns1:p>
        </ns0:txBody>
      </ns0:sp>
    </ns0:spTree>
  </ns0:cSld>
  <ns0:clrMapOvr>
    <ns1:masterClrMapping/>
  </ns0:clrMapOvr>
</ns0:sld>
</file>

<file path=ppt/slides/slide2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0D1B3E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why-partnership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5943600" y="0"/>
            <ns1:ext cx="62480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5943600" y="0"/>
            <ns1:ext cx="6248095" cy="6858000"/>
          </ns1:xfrm>
          <ns1:prstGeom prst="rect">
            <ns1:avLst/>
          </ns1:prstGeom>
          <ns1:solidFill>
            <ns1:srgbClr val="0D1B3E">
              <ns1:alpha val="45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0"/>
            <ns1:ext cx="5852160" cy="6858000"/>
          </ns1:xfrm>
          <ns1:prstGeom prst="rect">
            <ns1:avLst/>
          </ns1:prstGeom>
          <ns1:solidFill>
            <ns1:srgbClr val="0D1B3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457200" y="548640"/>
            <ns1:ext cx="45720" cy="576072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685800" y="502920"/>
            <ns1:ext cx="50292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8A951"/>
                </ns1:solidFill>
                <ns1:latin typeface="Calibri"/>
              </ns1:rPr>
              <ns1:t>01  /  THE OPPORTUNITY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685800" y="914400"/>
            <ns1:ext cx="5029200" cy="12801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600" b="1" i="0">
                <ns1:solidFill>
                  <ns1:srgbClr val="FFFFFF"/>
                </ns1:solidFill>
                <ns1:latin typeface="Calibri"/>
              </ns1:rPr>
              <ns1:t>WHY THIS
PARTNERSHIP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685800" y="2286000"/>
            <ns1:ext cx="4114800" cy="2540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685800" y="2468880"/>
            <ns1:ext cx="50292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0" i="0">
                <ns1:solidFill>
                  <ns1:srgbClr val="FAFAF5"/>
                </ns1:solidFill>
                <ns1:latin typeface="Calibri"/>
              </ns1:rPr>
              <ns1:t>› [Prospect_Company_N] Events leads. EVENT'IF delivers.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685800" y="3182112"/>
            <ns1:ext cx="50292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0" i="0">
                <ns1:solidFill>
                  <ns1:srgbClr val="FAFAF5"/>
                </ns1:solidFill>
                <ns1:latin typeface="Calibri"/>
              </ns1:rPr>
              <ns1:t>› When client demand peaks, complexity grows, or specialty
expertise is needed — EVENT'IF steps in seamlessly.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685800" y="3895344"/>
            <ns1:ext cx="50292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0" i="0">
                <ns1:solidFill>
                  <ns1:srgbClr val="FAFAF5"/>
                </ns1:solidFill>
                <ns1:latin typeface="Calibri"/>
              </ns1:rPr>
              <ns1:t>› 130+ turnkey events per year in Paris &amp; Île-de-France.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685800" y="4608576"/>
            <ns1:ext cx="502920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0" i="0">
                <ns1:solidFill>
                  <ns1:srgbClr val="FAFAF5"/>
                </ns1:solidFill>
                <ns1:latin typeface="Calibri"/>
              </ns1:rPr>
              <ns1:t>› White-label execution: your client never sees the seams.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85800" y="6355080"/>
            <ns1:ext cx="1097280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888888"/>
                </ns1:solidFill>
                <ns1:latin typeface="Calibri"/>
              </ns1:rPr>
              <ns1:t>EVENT'IF — Founded 2009 | 130+ Events / Year | Paris</ns1:t>
            </ns1:r>
          </ns1:p>
        </ns0:txBody>
      </ns0:sp>
    </ns0:spTree>
  </ns0:cSld>
  <ns0:clrMapOvr>
    <ns1:masterClrMapping/>
  </ns0:clrMapOvr>
</ns0:sld>
</file>

<file path=ppt/slides/slide3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2C2C2C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seminar-concept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36576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3657600"/>
          </ns1:xfrm>
          <ns1:prstGeom prst="rect">
            <ns1:avLst/>
          </ns1:prstGeom>
          <ns1:solidFill>
            <ns1:srgbClr val="0D1B3E">
              <ns1:alpha val="40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548640" y="365760"/>
            <ns1:ext cx="91440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8A951"/>
                </ns1:solidFill>
                <ns1:latin typeface="Calibri"/>
              </ns1:rPr>
              <ns1:t>02  /  EVENT CONCEPT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548640" y="777240"/>
            <ns1:ext cx="10058400" cy="10972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4000" b="1" i="0">
                <ns1:solidFill>
                  <ns1:srgbClr val="FFFFFF"/>
                </ns1:solidFill>
                <ns1:latin typeface="Calibri"/>
              </ns1:rPr>
              <ns1:t>THE EXECUTIVE SUMMIT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548640" y="1828800"/>
            <ns1:ext cx="91440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0" i="0">
                <ns1:solidFill>
                  <ns1:srgbClr val="E8D08A"/>
                </ns1:solidFill>
                <ns1:latin typeface="Calibri"/>
              </ns1:rPr>
              <ns1:t>A two-day immersive corporate [Prospect_Company_N] program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0" y="3703320"/>
            <ns1:ext cx="12191695" cy="3154680"/>
          </ns1:xfrm>
          <ns1:prstGeom prst="rect">
            <ns1:avLst/>
          </ns1:prstGeom>
          <ns1:solidFill>
            <ns1:srgbClr val="10224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Rectangle 7"/>
          <ns0:cNvSpPr/>
          <ns0:nvPr/>
        </ns0:nvSpPr>
        <ns0:spPr>
          <ns1:xfrm>
            <ns1:off x="457200" y="3931920"/>
            <ns1:ext cx="2651760" cy="2286000"/>
          </ns1:xfrm>
          <ns1:prstGeom prst="rect">
            <ns1:avLst/>
          </ns1:prstGeom>
          <ns1:solidFill>
            <ns1:srgbClr val="1A30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Rectangle 8"/>
          <ns0:cNvSpPr/>
          <ns0:nvPr/>
        </ns0:nvSpPr>
        <ns0:spPr>
          <ns1:xfrm>
            <ns1:off x="457200" y="3931920"/>
            <ns1:ext cx="2651760" cy="4572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594360" y="4069080"/>
            <ns1:ext cx="23774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8A951"/>
                </ns1:solidFill>
                <ns1:latin typeface="Calibri"/>
              </ns1:rPr>
              <ns1:t>DAY 1 — MORNING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594360" y="4480560"/>
            <ns1:ext cx="2377440" cy="13716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FFFFFF"/>
                </ns1:solidFill>
                <ns1:latin typeface="Calibri"/>
              </ns1:rPr>
              <ns1:t>Plenary keynotes on premium stage
with live AV &amp; interpretation</ns1:t>
            </ns1:r>
          </ns1:p>
        </ns0:txBody>
      </ns0:sp>
      <ns0:sp>
        <ns0:nvSpPr>
          <ns0:cNvPr id="12" name="Rectangle 11"/>
          <ns0:cNvSpPr/>
          <ns0:nvPr/>
        </ns0:nvSpPr>
        <ns0:spPr>
          <ns1:xfrm>
            <ns1:off x="3383280" y="3931920"/>
            <ns1:ext cx="2651760" cy="2286000"/>
          </ns1:xfrm>
          <ns1:prstGeom prst="rect">
            <ns1:avLst/>
          </ns1:prstGeom>
          <ns1:solidFill>
            <ns1:srgbClr val="1A30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Rectangle 12"/>
          <ns0:cNvSpPr/>
          <ns0:nvPr/>
        </ns0:nvSpPr>
        <ns0:spPr>
          <ns1:xfrm>
            <ns1:off x="3383280" y="3931920"/>
            <ns1:ext cx="2651760" cy="4572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3520440" y="4069080"/>
            <ns1:ext cx="23774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8A951"/>
                </ns1:solidFill>
                <ns1:latin typeface="Calibri"/>
              </ns1:rPr>
              <ns1:t>DAY 1 — AFTERNOON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3520440" y="4480560"/>
            <ns1:ext cx="2377440" cy="13716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FFFFFF"/>
                </ns1:solidFill>
                <ns1:latin typeface="Calibri"/>
              </ns1:rPr>
              <ns1:t>Curated breakout workshops
in adjacent salon spaces</ns1:t>
            </ns1:r>
          </ns1:p>
        </ns0:txBody>
      </ns0:sp>
      <ns0:sp>
        <ns0:nvSpPr>
          <ns0:cNvPr id="16" name="Rectangle 15"/>
          <ns0:cNvSpPr/>
          <ns0:nvPr/>
        </ns0:nvSpPr>
        <ns0:spPr>
          <ns1:xfrm>
            <ns1:off x="6309360" y="3931920"/>
            <ns1:ext cx="2651760" cy="2286000"/>
          </ns1:xfrm>
          <ns1:prstGeom prst="rect">
            <ns1:avLst/>
          </ns1:prstGeom>
          <ns1:solidFill>
            <ns1:srgbClr val="1A30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Rectangle 16"/>
          <ns0:cNvSpPr/>
          <ns0:nvPr/>
        </ns0:nvSpPr>
        <ns0:spPr>
          <ns1:xfrm>
            <ns1:off x="6309360" y="3931920"/>
            <ns1:ext cx="2651760" cy="4572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6446520" y="4069080"/>
            <ns1:ext cx="23774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8A951"/>
                </ns1:solidFill>
                <ns1:latin typeface="Calibri"/>
              </ns1:rPr>
              <ns1:t>DAY 1 — EVENING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446520" y="4480560"/>
            <ns1:ext cx="2377440" cy="13716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FFFFFF"/>
                </ns1:solidFill>
                <ns1:latin typeface="Calibri"/>
              </ns1:rPr>
              <ns1:t>Private gala dinner for
150 senior executives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9235440" y="3931920"/>
            <ns1:ext cx="2651760" cy="2286000"/>
          </ns1:xfrm>
          <ns1:prstGeom prst="rect">
            <ns1:avLst/>
          </ns1:prstGeom>
          <ns1:solidFill>
            <ns1:srgbClr val="1A30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Rectangle 20"/>
          <ns0:cNvSpPr/>
          <ns0:nvPr/>
        </ns0:nvSpPr>
        <ns0:spPr>
          <ns1:xfrm>
            <ns1:off x="9235440" y="3931920"/>
            <ns1:ext cx="2651760" cy="4572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9372600" y="4069080"/>
            <ns1:ext cx="23774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8A951"/>
                </ns1:solidFill>
                <ns1:latin typeface="Calibri"/>
              </ns1:rPr>
              <ns1:t>DAY 2</ns1:t>
            </ns1:r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9372600" y="4480560"/>
            <ns1:ext cx="2377440" cy="13716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FFFFFF"/>
                </ns1:solidFill>
                <ns1:latin typeface="Calibri"/>
              </ns1:rPr>
              <ns1:t>Strategic working sessions
&amp; partner meetings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457200" y="6492240"/>
            <ns1:ext cx="1097280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888888"/>
                </ns1:solidFill>
                <ns1:latin typeface="Calibri"/>
              </ns1:rPr>
              <ns1:t>EVENT'IF — Paris | Concept &amp; Full Production</ns1:t>
            </ns1:r>
          </ns1:p>
        </ns0:txBody>
      </ns0:sp>
    </ns0:spTree>
  </ns0:cSld>
  <ns0:clrMapOvr>
    <ns1:masterClrMapping/>
  </ns0:clrMapOvr>
</ns0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4754880" cy="6858000"/>
          </a:xfrm>
          <a:prstGeom prst="rect">
            <a:avLst/>
          </a:prstGeom>
          <a:solidFill>
            <a:srgbClr val="0D1B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502920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8A951"/>
                </a:solidFill>
                <a:latin typeface="Calibri"/>
              </a:rPr>
              <a:t>03  /  VENUE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868680"/>
            <a:ext cx="41148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 i="0">
                <a:solidFill>
                  <a:srgbClr val="FFFFFF"/>
                </a:solidFill>
                <a:latin typeface="Calibri"/>
              </a:rPr>
              <a:t>PALAIS
BRONGNIART</a:t>
            </a:r>
          </a:p>
        </p:txBody>
      </p:sp>
      <p:sp>
        <p:nvSpPr>
          <p:cNvPr id="5" name="Rectangle 4"/>
          <p:cNvSpPr/>
          <p:nvPr/>
        </p:nvSpPr>
        <p:spPr>
          <a:xfrm>
            <a:off x="502920" y="2423160"/>
            <a:ext cx="3474720" cy="25400"/>
          </a:xfrm>
          <a:prstGeom prst="rect">
            <a:avLst/>
          </a:prstGeom>
          <a:solidFill>
            <a:srgbClr val="C8A95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2606040"/>
            <a:ext cx="4023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AFAF5"/>
                </a:solidFill>
                <a:latin typeface="Calibri"/>
              </a:rPr>
              <a:t>Place de la Bourse, Paris 2e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3017520"/>
            <a:ext cx="4023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AFAF5"/>
                </a:solidFill>
                <a:latin typeface="Calibri"/>
              </a:rPr>
              <a:t>Up to 1,200 guests (plenary hall)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3429000"/>
            <a:ext cx="4023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AFAF5"/>
                </a:solidFill>
                <a:latin typeface="Calibri"/>
              </a:rPr>
              <a:t>400 guests in main salon format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3840480"/>
            <a:ext cx="4023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AFAF5"/>
                </a:solidFill>
                <a:latin typeface="Calibri"/>
              </a:rPr>
              <a:t>Grand neoclassical architecture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4251960"/>
            <a:ext cx="4023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AFAF5"/>
                </a:solidFill>
                <a:latin typeface="Calibri"/>
              </a:rPr>
              <a:t>Full technical package: rigging,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4663440"/>
            <a:ext cx="40233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FAFAF5"/>
                </a:solidFill>
                <a:latin typeface="Calibri"/>
              </a:rPr>
              <a:t>power, AV infrastructure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2920" y="630936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1">
                <a:solidFill>
                  <a:srgbClr val="888888"/>
                </a:solidFill>
                <a:latin typeface="Calibri"/>
              </a:rPr>
              <a:t>Conceptual layout — venue floor plan reference</a:t>
            </a:r>
          </a:p>
        </p:txBody>
      </p:sp>
      <p:pic>
        <p:nvPicPr>
          <p:cNvPr id="13" name="Picture 12" descr="venue-floorpl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0" y="365760"/>
            <a:ext cx="7040880" cy="62179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081228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production-layers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7772400" y="914400"/>
            <ns1:ext cx="4114800" cy="41148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7772400" y="914400"/>
            <ns1:ext cx="4114800" cy="4114800"/>
          </ns1:xfrm>
          <ns1:prstGeom prst="rect">
            <ns1:avLst/>
          </ns1:prstGeom>
          <ns1:solidFill>
            <ns1:srgbClr val="081228">
              <ns1:alpha val="55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548640" y="502920"/>
            <ns1:ext cx="82296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8A951"/>
                </ns1:solidFill>
                <ns1:latin typeface="Calibri"/>
              </ns1:rPr>
              <ns1:t>04  /  WHAT EVENT'IF DELIVERS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548640" y="868680"/>
            <ns1:ext cx="8229600" cy="13716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600" b="1" i="0">
                <ns1:solidFill>
                  <ns1:srgbClr val="FFFFFF"/>
                </ns1:solidFill>
                <ns1:latin typeface="Calibri"/>
              </ns1:rPr>
              <ns1:t>END-TO-END
PRODUCTION LAYERS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548640" y="2331720"/>
            <ns1:ext cx="6400800" cy="2540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548640" y="2514600"/>
            <ns1:ext cx="3657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C8A951"/>
                </ns1:solidFill>
                <ns1:latin typeface="Calibri"/>
              </ns1:rPr>
              <ns1:t>✦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1005840" y="2514600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  <ns1:latin typeface="Calibri"/>
              </ns1:rPr>
              <ns1:t>Concept &amp; Creative Direction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1005840" y="2834640"/>
            <ns1:ext cx="64008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D08A"/>
                </ns1:solidFill>
                <ns1:latin typeface="Calibri"/>
              </ns1:rPr>
              <ns1:t>Event vision, narrative, and design brief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548640" y="3172968"/>
            <ns1:ext cx="3657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C8A951"/>
                </ns1:solidFill>
                <ns1:latin typeface="Calibri"/>
              </ns1:rPr>
              <ns1:t>✦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1005840" y="3172968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  <ns1:latin typeface="Calibri"/>
              </ns1:rPr>
              <ns1:t>Stage Design &amp; AV Production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1005840" y="3493008"/>
            <ns1:ext cx="64008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D08A"/>
                </ns1:solidFill>
                <ns1:latin typeface="Calibri"/>
              </ns1:rPr>
              <ns1:t>Full AV, LED walls, sound, lighting design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548640" y="3831336"/>
            <ns1:ext cx="3657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C8A951"/>
                </ns1:solidFill>
                <ns1:latin typeface="Calibri"/>
              </ns1:rPr>
              <ns1:t>✦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1005840" y="3831336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  <ns1:latin typeface="Calibri"/>
              </ns1:rPr>
              <ns1:t>Catering &amp; Hospitality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1005840" y="4151376"/>
            <ns1:ext cx="64008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D08A"/>
                </ns1:solidFill>
                <ns1:latin typeface="Calibri"/>
              </ns1:rPr>
              <ns1:t>Venue catering coordination &amp; F&amp;B management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548640" y="4489704"/>
            <ns1:ext cx="3657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C8A951"/>
                </ns1:solidFill>
                <ns1:latin typeface="Calibri"/>
              </ns1:rPr>
              <ns1:t>✦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1005840" y="4489704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  <ns1:latin typeface="Calibri"/>
              </ns1:rPr>
              <ns1:t>On-site Logistics &amp; Staffing</ns1:t>
            </ns1:r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1005840" y="4809744"/>
            <ns1:ext cx="64008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D08A"/>
                </ns1:solidFill>
                <ns1:latin typeface="Calibri"/>
              </ns1:rPr>
              <ns1:t>Full crew, registration, guest management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548640" y="5148072"/>
            <ns1:ext cx="36576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0">
                <ns1:solidFill>
                  <ns1:srgbClr val="C8A951"/>
                </ns1:solidFill>
                <ns1:latin typeface="Calibri"/>
              </ns1:rPr>
              <ns1:t>✦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1005840" y="5148072"/>
            <ns1:ext cx="4572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FFFFFF"/>
                </ns1:solidFill>
                <ns1:latin typeface="Calibri"/>
              </ns1:rPr>
              <ns1:t>Post-event Reporting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1005840" y="5468112"/>
            <ns1:ext cx="64008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E8D08A"/>
                </ns1:solidFill>
                <ns1:latin typeface="Calibri"/>
              </ns1:rPr>
              <ns1:t>Debrief, sustai[Prospect_Company_A]ility audit, ROI metrics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457200" y="6492240"/>
            <ns1:ext cx="1097280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900" b="0" i="0">
                <ns1:solidFill>
                  <ns1:srgbClr val="888888"/>
                </ns1:solidFill>
                <ns1:latin typeface="Calibri"/>
              </ns1:rPr>
              <ns1:t>EVENT'IF — Full Turnkey Production | Paris &amp; Île-de-France | Since 2009</ns1:t>
            </ns1:r>
          </ns1:p>
        </ns0:txBody>
      </ns0:sp>
    </ns0:spTree>
  </ns0:cSld>
  <ns0:clrMapOvr>
    <ns1:masterClrMapping/>
  </ns0:clrMapOvr>
</ns0:sld>
</file>

<file path=ppt/slides/slide6.xml><?xml version="1.0" encoding="utf-8"?>
<ns0:sld xmlns:ns0="http://schemas.openxmlformats.org/presentationml/2006/main" xmlns:ns1="http://schemas.openxmlformats.org/drawingml/2006/main">
  <ns0:cSld>
    <ns0:bg>
      <ns0:bgPr>
        <ns1:solidFill>
          <ns1:srgbClr val="0D1B3E"/>
        </ns1:solidFill>
        <ns1:effectLst/>
      </ns0:bgPr>
    </ns0:bg>
    <ns0:spTree>
      <ns0:nvGrpSpPr>
        <ns0:cNvPr id="1" name=""/>
        <ns0:cNvGrpSpPr/>
        <ns0:nvPr/>
      </ns0:nvGrpSpPr>
      <ns0:grpSpPr/>
      <ns0:sp>
        <ns0:nvSpPr>
          <ns0:cNvPr id="2" name="TextBox 1"/>
          <ns0:cNvSpPr txBox="1"/>
          <ns0:nvPr/>
        </ns0:nvSpPr>
        <ns0:spPr>
          <ns1:xfrm>
            <ns1:off x="548640" y="457200"/>
            <ns1:ext cx="100584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8A951"/>
                </ns1:solidFill>
                <ns1:latin typeface="Calibri"/>
              </ns1:rPr>
              <ns1:t>05  /  PARTNERSHIP SCOPE &amp; INVESTMENT</ns1:t>
            </ns1:r>
          </ns1:p>
        </ns0:txBody>
      </ns0:sp>
      <ns0:sp>
        <ns0:nvSpPr>
          <ns0:cNvPr id="3" name="TextBox 2"/>
          <ns0:cNvSpPr txBox="1"/>
          <ns0:nvPr/>
        </ns0:nvSpPr>
        <ns0:spPr>
          <ns1:xfrm>
            <ns1:off x="548640" y="822960"/>
            <ns1:ext cx="822960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600" b="1" i="0">
                <ns1:solidFill>
                  <ns1:srgbClr val="FFFFFF"/>
                </ns1:solidFill>
                <ns1:latin typeface="Calibri"/>
              </ns1:rPr>
              <ns1:t>SCOPE &amp; INVESTMENT</ns1:t>
            </ns1:r>
          </ns1:p>
        </ns0:txBody>
      </ns0:sp>
      <ns0:sp>
        <ns0:nvSpPr>
          <ns0:cNvPr id="4" name="Rectangle 3"/>
          <ns0:cNvSpPr/>
          <ns0:nvPr/>
        </ns0:nvSpPr>
        <ns0:spPr>
          <ns1:xfrm>
            <ns1:off x="548640" y="1828800"/>
            <ns1:ext cx="10789920" cy="2540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548640" y="2011680"/>
            <ns1:ext cx="3154680" cy="658368"/>
          </ns1:xfrm>
          <ns1:prstGeom prst="rect">
            <ns1:avLst/>
          </ns1:prstGeom>
          <ns1:solidFill>
            <ns1:srgbClr val="1A30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548640" y="2011680"/>
            <ns1:ext cx="3154680" cy="36576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685800" y="2148840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8A951"/>
                </ns1:solidFill>
                <ns1:latin typeface="Calibri"/>
              </ns1:rPr>
              <ns1:t>SERVICE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3840480" y="2011680"/>
            <ns1:ext cx="4709160" cy="658368"/>
          </ns1:xfrm>
          <ns1:prstGeom prst="rect">
            <ns1:avLst/>
          </ns1:prstGeom>
          <ns1:solidFill>
            <ns1:srgbClr val="1A30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Rectangle 8"/>
          <ns0:cNvSpPr/>
          <ns0:nvPr/>
        </ns0:nvSpPr>
        <ns0:spPr>
          <ns1:xfrm>
            <ns1:off x="3840480" y="2011680"/>
            <ns1:ext cx="4709160" cy="36576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3977640" y="2148840"/>
            <ns1:ext cx="448056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8A951"/>
                </ns1:solidFill>
                <ns1:latin typeface="Calibri"/>
              </ns1:rPr>
              <ns1:t>SCOPE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8686800" y="2011680"/>
            <ns1:ext cx="3154680" cy="658368"/>
          </ns1:xfrm>
          <ns1:prstGeom prst="rect">
            <ns1:avLst/>
          </ns1:prstGeom>
          <ns1:solidFill>
            <ns1:srgbClr val="1A305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Rectangle 11"/>
          <ns0:cNvSpPr/>
          <ns0:nvPr/>
        </ns0:nvSpPr>
        <ns0:spPr>
          <ns1:xfrm>
            <ns1:off x="8686800" y="2011680"/>
            <ns1:ext cx="3154680" cy="36576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8823960" y="2148840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8A951"/>
                </ns1:solidFill>
                <ns1:latin typeface="Calibri"/>
              </ns1:rPr>
              <ns1:t>INVESTMENT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548640" y="2715768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685800" y="2852928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White-label day rate</ns1:t>
            </ns1:r>
          </ns1:p>
        </ns0:txBody>
      </ns0:sp>
      <ns0:sp>
        <ns0:nvSpPr>
          <ns0:cNvPr id="16" name="Rectangle 15"/>
          <ns0:cNvSpPr/>
          <ns0:nvPr/>
        </ns0:nvSpPr>
        <ns0:spPr>
          <ns1:xfrm>
            <ns1:off x="3840480" y="2715768"/>
            <ns1:ext cx="470916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3977640" y="2852928"/>
            <ns1:ext cx="448056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Project director, full-time on mandate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8686800" y="2715768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8823960" y="2852928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From €2,500 / day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548640" y="3419856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85800" y="3557016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Executive [Prospect_Company_N] — Full Turnkey</ns1:t>
            </ns1:r>
          </ns1:p>
        </ns0:txBody>
      </ns0:sp>
      <ns0:sp>
        <ns0:nvSpPr>
          <ns0:cNvPr id="22" name="Rectangle 21"/>
          <ns0:cNvSpPr/>
          <ns0:nvPr/>
        </ns0:nvSpPr>
        <ns0:spPr>
          <ns1:xfrm>
            <ns1:off x="3840480" y="3419856"/>
            <ns1:ext cx="470916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3977640" y="3557016"/>
            <ns1:ext cx="448056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2-day program, 200–400 guests, end-to-end</ns1:t>
            </ns1:r>
          </ns1:p>
        </ns0:txBody>
      </ns0:sp>
      <ns0:sp>
        <ns0:nvSpPr>
          <ns0:cNvPr id="24" name="Rectangle 23"/>
          <ns0:cNvSpPr/>
          <ns0:nvPr/>
        </ns0:nvSpPr>
        <ns0:spPr>
          <ns1:xfrm>
            <ns1:off x="8686800" y="3419856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8823960" y="3557016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From €45,000</ns1:t>
            </ns1:r>
          </ns1:p>
        </ns0:txBody>
      </ns0:sp>
      <ns0:sp>
        <ns0:nvSpPr>
          <ns0:cNvPr id="26" name="Rectangle 25"/>
          <ns0:cNvSpPr/>
          <ns0:nvPr/>
        </ns0:nvSpPr>
        <ns0:spPr>
          <ns1:xfrm>
            <ns1:off x="548640" y="4123944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7" name="TextBox 26"/>
          <ns0:cNvSpPr txBox="1"/>
          <ns0:nvPr/>
        </ns0:nvSpPr>
        <ns0:spPr>
          <ns1:xfrm>
            <ns1:off x="685800" y="4261104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Overflow production support</ns1:t>
            </ns1:r>
          </ns1:p>
        </ns0:txBody>
      </ns0:sp>
      <ns0:sp>
        <ns0:nvSpPr>
          <ns0:cNvPr id="28" name="Rectangle 27"/>
          <ns0:cNvSpPr/>
          <ns0:nvPr/>
        </ns0:nvSpPr>
        <ns0:spPr>
          <ns1:xfrm>
            <ns1:off x="3840480" y="4123944"/>
            <ns1:ext cx="470916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9" name="TextBox 28"/>
          <ns0:cNvSpPr txBox="1"/>
          <ns0:nvPr/>
        </ns0:nvSpPr>
        <ns0:spPr>
          <ns1:xfrm>
            <ns1:off x="3977640" y="4261104"/>
            <ns1:ext cx="448056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On-demand, per-project basis</ns1:t>
            </ns1:r>
          </ns1:p>
        </ns0:txBody>
      </ns0:sp>
      <ns0:sp>
        <ns0:nvSpPr>
          <ns0:cNvPr id="30" name="Rectangle 29"/>
          <ns0:cNvSpPr/>
          <ns0:nvPr/>
        </ns0:nvSpPr>
        <ns0:spPr>
          <ns1:xfrm>
            <ns1:off x="8686800" y="4123944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1" name="TextBox 30"/>
          <ns0:cNvSpPr txBox="1"/>
          <ns0:nvPr/>
        </ns0:nvSpPr>
        <ns0:spPr>
          <ns1:xfrm>
            <ns1:off x="8823960" y="4261104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Custom brief</ns1:t>
            </ns1:r>
          </ns1:p>
        </ns0:txBody>
      </ns0:sp>
      <ns0:sp>
        <ns0:nvSpPr>
          <ns0:cNvPr id="32" name="Rectangle 31"/>
          <ns0:cNvSpPr/>
          <ns0:nvPr/>
        </ns0:nvSpPr>
        <ns0:spPr>
          <ns1:xfrm>
            <ns1:off x="548640" y="4828032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3" name="TextBox 32"/>
          <ns0:cNvSpPr txBox="1"/>
          <ns0:nvPr/>
        </ns0:nvSpPr>
        <ns0:spPr>
          <ns1:xfrm>
            <ns1:off x="685800" y="4965192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Brand compliance</ns1:t>
            </ns1:r>
          </ns1:p>
        </ns0:txBody>
      </ns0:sp>
      <ns0:sp>
        <ns0:nvSpPr>
          <ns0:cNvPr id="34" name="Rectangle 33"/>
          <ns0:cNvSpPr/>
          <ns0:nvPr/>
        </ns0:nvSpPr>
        <ns0:spPr>
          <ns1:xfrm>
            <ns1:off x="3840480" y="4828032"/>
            <ns1:ext cx="470916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5" name="TextBox 34"/>
          <ns0:cNvSpPr txBox="1"/>
          <ns0:nvPr/>
        </ns0:nvSpPr>
        <ns0:spPr>
          <ns1:xfrm>
            <ns1:off x="3977640" y="4965192"/>
            <ns1:ext cx="448056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NDA + white-label standard on all mandates</ns1:t>
            </ns1:r>
          </ns1:p>
        </ns0:txBody>
      </ns0:sp>
      <ns0:sp>
        <ns0:nvSpPr>
          <ns0:cNvPr id="36" name="Rectangle 35"/>
          <ns0:cNvSpPr/>
          <ns0:nvPr/>
        </ns0:nvSpPr>
        <ns0:spPr>
          <ns1:xfrm>
            <ns1:off x="8686800" y="4828032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7" name="TextBox 36"/>
          <ns0:cNvSpPr txBox="1"/>
          <ns0:nvPr/>
        </ns0:nvSpPr>
        <ns0:spPr>
          <ns1:xfrm>
            <ns1:off x="8823960" y="4965192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Included</ns1:t>
            </ns1:r>
          </ns1:p>
        </ns0:txBody>
      </ns0:sp>
      <ns0:sp>
        <ns0:nvSpPr>
          <ns0:cNvPr id="38" name="Rectangle 37"/>
          <ns0:cNvSpPr/>
          <ns0:nvPr/>
        </ns0:nvSpPr>
        <ns0:spPr>
          <ns1:xfrm>
            <ns1:off x="548640" y="5532120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9" name="TextBox 38"/>
          <ns0:cNvSpPr txBox="1"/>
          <ns0:nvPr/>
        </ns0:nvSpPr>
        <ns0:spPr>
          <ns1:xfrm>
            <ns1:off x="685800" y="5669280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Optional: sustai[Prospect_Company_A]le event audit</ns1:t>
            </ns1:r>
          </ns1:p>
        </ns0:txBody>
      </ns0:sp>
      <ns0:sp>
        <ns0:nvSpPr>
          <ns0:cNvPr id="40" name="Rectangle 39"/>
          <ns0:cNvSpPr/>
          <ns0:nvPr/>
        </ns0:nvSpPr>
        <ns0:spPr>
          <ns1:xfrm>
            <ns1:off x="3840480" y="5532120"/>
            <ns1:ext cx="470916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1" name="TextBox 40"/>
          <ns0:cNvSpPr txBox="1"/>
          <ns0:nvPr/>
        </ns0:nvSpPr>
        <ns0:spPr>
          <ns1:xfrm>
            <ns1:off x="3977640" y="5669280"/>
            <ns1:ext cx="448056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ISO 20121-aligned post-event reporting</ns1:t>
            </ns1:r>
          </ns1:p>
        </ns0:txBody>
      </ns0:sp>
      <ns0:sp>
        <ns0:nvSpPr>
          <ns0:cNvPr id="42" name="Rectangle 41"/>
          <ns0:cNvSpPr/>
          <ns0:nvPr/>
        </ns0:nvSpPr>
        <ns0:spPr>
          <ns1:xfrm>
            <ns1:off x="8686800" y="5532120"/>
            <ns1:ext cx="3154680" cy="658368"/>
          </ns1:xfrm>
          <ns1:prstGeom prst="rect">
            <ns1:avLst/>
          </ns1:prstGeom>
          <ns1:solidFill>
            <ns1:srgbClr val="0F224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3" name="TextBox 42"/>
          <ns0:cNvSpPr txBox="1"/>
          <ns0:nvPr/>
        </ns0:nvSpPr>
        <ns0:spPr>
          <ns1:xfrm>
            <ns1:off x="8823960" y="5669280"/>
            <ns1:ext cx="2926080" cy="56692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FFFFFF"/>
                </ns1:solidFill>
                <ns1:latin typeface="Calibri"/>
              </ns1:rPr>
              <ns1:t>From €1,500</ns1:t>
            </ns1:r>
          </ns1:p>
        </ns0:txBody>
      </ns0:sp>
      <ns0:sp>
        <ns0:nvSpPr>
          <ns0:cNvPr id="44" name="TextBox 43"/>
          <ns0:cNvSpPr txBox="1"/>
          <ns0:nvPr/>
        </ns0:nvSpPr>
        <ns0:spPr>
          <ns1:xfrm>
            <ns1:off x="548640" y="6172200"/>
            <ns1:ext cx="109728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1">
                <ns1:solidFill>
                  <ns1:srgbClr val="888888"/>
                </ns1:solidFill>
                <ns1:latin typeface="Calibri"/>
              </ns1:rPr>
              <ns1:t>All pricing excludes VAT. Costs are estimates; final scope confirmed after discovery brief.</ns1:t>
            </ns1:r>
          </ns1:p>
        </ns0:txBody>
      </ns0:sp>
    </ns0:spTree>
  </ns0:cSld>
  <ns0:clrMapOvr>
    <ns1:masterClrMapping/>
  </ns0:clrMapOvr>
</ns0:sld>
</file>

<file path=ppt/slides/slide7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bg>
      <ns0:bgPr>
        <ns1:solidFill>
          <ns1:srgbClr val="0D1B3E"/>
        </ns1:solidFill>
        <ns1:effectLst/>
      </ns0:bgPr>
    </ns0:bg>
    <ns0:spTree>
      <ns0:nvGrpSpPr>
        <ns0:cNvPr id="1" name=""/>
        <ns0:cNvGrpSpPr/>
        <ns0:nvPr/>
      </ns0:nvGrpSpPr>
      <ns0:grpSpPr/>
      <ns0:pic>
        <ns0:nvPicPr>
          <ns0:cNvPr id="2" name="Picture 1" descr="seminar-concept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B3E">
              <ns1:alpha val="80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548640" y="1463040"/>
            <ns1:ext cx="54864" cy="393192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777240" y="1463040"/>
            <ns1:ext cx="91440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0" i="0">
                <ns1:solidFill>
                  <ns1:srgbClr val="C8A951"/>
                </ns1:solidFill>
                <ns1:latin typeface="Calibri"/>
              </ns1:rPr>
              <ns1:t>06  /  NEXT STEPS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777240" y="1874519"/>
            <ns1:ext cx="8229600" cy="21945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4000" b="1" i="0">
                <ns1:solidFill>
                  <ns1:srgbClr val="FFFFFF"/>
                </ns1:solidFill>
                <ns1:latin typeface="Calibri"/>
              </ns1:rPr>
              <ns1:t>LET'S BUILD
SOMETHING
EXCEPTIONAL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777240" y="4160520"/>
            <ns1:ext cx="5029200" cy="25400"/>
          </ns1:xfrm>
          <ns1:prstGeom prst="rect">
            <ns1:avLst/>
          </ns1:prstGeom>
          <ns1:solidFill>
            <ns1:srgbClr val="C8A951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777240" y="4343400"/>
            <ns1:ext cx="8229600" cy="7315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0" i="0">
                <ns1:solidFill>
                  <ns1:srgbClr val="FAFAF5"/>
                </ns1:solidFill>
                <ns1:latin typeface="Calibri"/>
              </ns1:rPr>
              <ns1:t>EVENT'IF — Paris-based since [Lead_Phone_A]+ events delivered per year. Trusted. Discreet. Precise.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777240" y="5166360"/>
            <ns1:ext cx="73152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E8D08A"/>
                </ns1:solidFill>
                <ns1:latin typeface="Calibri"/>
              </ns1:rPr>
              <ns1:t>contact@[Provider_Company_E].fr  |  +33 1 XX XX XX XX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777240" y="5715000"/>
            <ns1:ext cx="82296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0" i="1">
                <ns1:solidFill>
                  <ns1:srgbClr val="FAFAF5"/>
                </ns1:solidFill>
                <ns1:latin typeface="Calibri"/>
              </ns1:rPr>
              <ns1:t>We're ready when [Prospect_Company_N] Events needs an extra gear.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