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AF3E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5486400" cy="6858000"/>
          </ns1:xfrm>
          <ns1:prstGeom prst="rect">
            <ns1:avLst/>
          </ns1:prstGeom>
          <ns1:solidFill>
            <ns1:srgbClr val="8E2820">
              <ns1:alpha val="8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502920" y="1280160"/>
            <ns1:ext cx="54864" cy="4297680"/>
          </ns1:xfrm>
          <ns1:prstGeom prst="rect">
            <ns1:avLst/>
          </ns1:prstGeom>
          <ns1:solidFill>
            <ns1:srgbClr val="FAF3E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685800" y="1371600"/>
            <ns1:ext cx="47548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E8B598"/>
                </ns1:solidFill>
                <ns1:latin typeface="Calibri"/>
              </ns1:rPr>
              <ns1:t>[Prospect_Company_M] RP × EVENT'IF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85800" y="1920240"/>
            <ns1:ext cx="4754880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Your PR Concepts,
Brought to Life.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685800" y="3611880"/>
            <ns1:ext cx="4114800" cy="25400"/>
          </ns1:xfrm>
          <ns1:prstGeom prst="rect">
            <ns1:avLst/>
          </ns1:prstGeom>
          <ns1:solidFill>
            <ns1:srgbClr val="FAF3E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3794760"/>
            <ns1:ext cx="47548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 i="0">
                <ns1:solidFill>
                  <ns1:srgbClr val="F0E8D5"/>
                </ns1:solidFill>
                <ns1:latin typeface="Calibri"/>
              </ns1:rPr>
              <ns1:t>Team-Building &amp; Employee
Engagement Event Production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85800" y="4846320"/>
            <ns1:ext cx="45720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>
                <ns1:solidFill>
                  <ns1:srgbClr val="FFFDF7"/>
                </ns1:solidFill>
                <ns1:latin typeface="Calibri"/>
              </ns1:rPr>
              <ns1:t>Le Trianon, Montmartre Paris</ns1:t>
            </ns1:r>
          </ns1:p>
          <ns1:p>
            <ns1:pPr algn="l">
              <ns1:spcBef>
                <ns1:spcPts val="500"/>
              </ns1:spcBef>
            </ns1:pPr>
            <ns1:r>
              <ns1:rPr sz="1500" b="0">
                <ns1:solidFill>
                  <ns1:srgbClr val="FFFDF7"/>
                </ns1:solidFill>
                <ns1:latin typeface="Calibri"/>
              </ns1:rPr>
              <ns1:t>Proposed: Spring 2026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35508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888078"/>
                </ns1:solidFill>
                <ns1:latin typeface="Calibri"/>
              </ns1:rPr>
              <ns1:t>PARTNERSHIP PROPOSAL — CONFIDENTIAL</ns1:t>
            </ns1:r>
          </ns1:p>
        </ns0:txBody>
      </ns0:sp>
    </ns0:spTree>
  </ns0:cSld>
  <ns0:clrMapOvr>
    <ns1:masterClrMapping/>
  </ns0:clrMapOvr>
</ns0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3E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opportuni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0"/>
            <a:ext cx="597377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6126480" cy="6858000"/>
          </a:xfrm>
          <a:prstGeom prst="rect">
            <a:avLst/>
          </a:prstGeom>
          <a:solidFill>
            <a:srgbClr val="FA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548640"/>
            <a:ext cx="54864" cy="5760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13232" y="5029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392B"/>
                </a:solidFill>
                <a:latin typeface="Calibri"/>
              </a:rPr>
              <a:t>01  /  THE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914400"/>
            <a:ext cx="5029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2C2C2C"/>
                </a:solidFill>
                <a:latin typeface="Calibri"/>
              </a:rPr>
              <a:t>FROM PR STRATEGY
TO LIVE EXPERIENCE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713232" y="2468880"/>
            <a:ext cx="4572000" cy="25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3232" y="265176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C2C2C"/>
                </a:solidFill>
                <a:latin typeface="Calibri"/>
              </a:rPr>
              <a:t>Your clients count on you for their image. They
also need their events to deliver.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356616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C2C2C"/>
                </a:solidFill>
                <a:latin typeface="Calibri"/>
              </a:rPr>
              <a:t>EVENT'IF is the production partner behind the
scenes: concept, venue, logistics, animation.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480560"/>
            <a:ext cx="5029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C2C2C"/>
                </a:solidFill>
                <a:latin typeface="Calibri"/>
              </a:rPr>
              <a:t>You keep the client relationship.
We make the event happen flawlessly.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8078"/>
                </a:solidFill>
                <a:latin typeface="Calibri"/>
              </a:rPr>
              <a:t>EVENT'IF — Founded 2009 | Paris &amp; Île-de-France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2C2C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team-conce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37490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3749039"/>
          </a:xfrm>
          <a:prstGeom prst="rect">
            <a:avLst/>
          </a:prstGeom>
          <a:solidFill>
            <a:srgbClr val="2C2C2C">
              <a:alpha val="3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8B598"/>
                </a:solidFill>
                <a:latin typeface="Calibri"/>
              </a:rPr>
              <a:t>02  /  EVENT CONCEPT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777240"/>
            <a:ext cx="91440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CERCLE CRÉATIF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E8B598"/>
                </a:solidFill>
                <a:latin typeface="Calibri"/>
              </a:rPr>
              <a:t>Half-day creative team-building workshop for 20–60 participants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794760"/>
            <a:ext cx="12191695" cy="3063240"/>
          </a:xfrm>
          <a:prstGeom prst="rect">
            <a:avLst/>
          </a:prstGeom>
          <a:solidFill>
            <a:srgbClr val="2218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4023360"/>
            <a:ext cx="2743200" cy="2423160"/>
          </a:xfrm>
          <a:prstGeom prst="rect">
            <a:avLst/>
          </a:prstGeom>
          <a:solidFill>
            <a:srgbClr val="352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4023360"/>
            <a:ext cx="274320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41148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8B598"/>
                </a:solidFill>
                <a:latin typeface="Calibri"/>
              </a:rPr>
              <a:t>09:00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4434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ARRIVÉE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4919472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E8D5"/>
                </a:solidFill>
                <a:latin typeface="Calibri"/>
              </a:rPr>
              <a:t>Welcome coffee &amp; team icebreaker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83280" y="4023360"/>
            <a:ext cx="2743200" cy="2423160"/>
          </a:xfrm>
          <a:prstGeom prst="rect">
            <a:avLst/>
          </a:prstGeom>
          <a:solidFill>
            <a:srgbClr val="352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383280" y="4023360"/>
            <a:ext cx="274320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20440" y="41148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8B598"/>
                </a:solidFill>
                <a:latin typeface="Calibri"/>
              </a:rPr>
              <a:t>10:00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20440" y="4434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DÉFI CRÉATIF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20440" y="4919472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E8D5"/>
                </a:solidFill>
                <a:latin typeface="Calibri"/>
              </a:rPr>
              <a:t>Facilitated design sprint in teams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4023360"/>
            <a:ext cx="2743200" cy="2423160"/>
          </a:xfrm>
          <a:prstGeom prst="rect">
            <a:avLst/>
          </a:prstGeom>
          <a:solidFill>
            <a:srgbClr val="352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09360" y="4023360"/>
            <a:ext cx="274320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46520" y="41148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8B598"/>
                </a:solidFill>
                <a:latin typeface="Calibri"/>
              </a:rPr>
              <a:t>12:30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4434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DÉJEUNER PARTAGÉ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4919472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E8D5"/>
                </a:solidFill>
                <a:latin typeface="Calibri"/>
              </a:rPr>
              <a:t>Chef-curated shared table experience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4023360"/>
            <a:ext cx="2743200" cy="2423160"/>
          </a:xfrm>
          <a:prstGeom prst="rect">
            <a:avLst/>
          </a:prstGeom>
          <a:solidFill>
            <a:srgbClr val="352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4023360"/>
            <a:ext cx="274320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72600" y="411480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8B598"/>
                </a:solidFill>
                <a:latin typeface="Calibri"/>
              </a:rPr>
              <a:t>14:30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72600" y="44348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RÉVÉLATION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72600" y="4919472"/>
            <a:ext cx="24688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E8D5"/>
                </a:solidFill>
                <a:latin typeface="Calibri"/>
              </a:rPr>
              <a:t>Team creations showcased &amp; celebrated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492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8078"/>
                </a:solidFill>
                <a:latin typeface="Calibri"/>
              </a:rPr>
              <a:t>EVENT'IF — Full production &amp; facilitation | Paris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3E0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venue-layou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65760"/>
            <a:ext cx="6858000" cy="63093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FA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548640"/>
            <a:ext cx="54864" cy="5760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13232" y="5029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0392B"/>
                </a:solidFill>
                <a:latin typeface="Calibri"/>
              </a:rPr>
              <a:t>03  /  VENUE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8686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2C2C2C"/>
                </a:solidFill>
                <a:latin typeface="Calibri"/>
              </a:rPr>
              <a:t>LE TRIANON
MONTMARTRE</a:t>
            </a:r>
          </a:p>
        </p:txBody>
      </p:sp>
      <p:sp>
        <p:nvSpPr>
          <p:cNvPr id="7" name="Rectangle 6"/>
          <p:cNvSpPr/>
          <p:nvPr/>
        </p:nvSpPr>
        <p:spPr>
          <a:xfrm>
            <a:off x="713232" y="2331720"/>
            <a:ext cx="3657600" cy="25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3232" y="251460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80 Bd de Rochechouart, Paris 18e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292608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Capacity: 20–120 guests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333756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Iconic Montmartre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374904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Creative, intimate, photogenic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232" y="416052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Modular furniture &amp; natural light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" y="457200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  <a:latin typeface="Calibri"/>
              </a:rPr>
              <a:t>Full catering access available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30936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888078"/>
                </a:solidFill>
                <a:latin typeface="Calibri"/>
              </a:rPr>
              <a:t>Conceptual layout — venue floor plan reference</a:t>
            </a:r>
          </a:p>
        </p:txBody>
      </p:sp>
    </p:spTree>
  </p:cSld>
  <p:clrMapOvr>
    <a:masterClrMapping/>
  </p:clrMapOvr>
</p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2C2C2C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services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8046720" y="731520"/>
            <ns1:ext cx="3840480" cy="384048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8046720" y="731520"/>
            <ns1:ext cx="3840480" cy="3840480"/>
          </ns1:xfrm>
          <ns1:prstGeom prst="rect">
            <ns1:avLst/>
          </ns1:prstGeom>
          <ns1:solidFill>
            <ns1:srgbClr val="2C2C2C">
              <ns1:alpha val="5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502920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E8B598"/>
                </ns1:solidFill>
                <ns1:latin typeface="Calibri"/>
              </ns1:rPr>
              <ns1:t>04  /  WHAT EVENT'IF HANDLES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868680"/>
            <ns1:ext cx="731520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FFFFF"/>
                </ns1:solidFill>
                <ns1:latin typeface="Calibri"/>
              </ns1:rPr>
              <ns1:t>END-TO-END, SO
YOU DON'T HAVE TO.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2331720"/>
            <ns1:ext cx="6400800" cy="25400"/>
          </ns1:xfrm>
          <ns1:prstGeom prst="rect">
            <ns1:avLst/>
          </ns1:prstGeom>
          <ns1:solidFill>
            <ns1:srgbClr val="C039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2514600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0392B"/>
                </ns1:solidFill>
                <ns1:latin typeface="Calibri"/>
              </ns1:rPr>
              <ns1:t>✦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005840" y="2514600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Venue Sourcing &amp; Booking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005840" y="2834640"/>
            <ns1:ext cx="65836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E8B598"/>
                </ns1:solidFill>
                <ns1:latin typeface="Calibri"/>
              </ns1:rPr>
              <ns1:t>Paris &amp; Île-de-France — creative, premium, unique spaces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3227832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0392B"/>
                </ns1:solidFill>
                <ns1:latin typeface="Calibri"/>
              </ns1:rPr>
              <ns1:t>✦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1005840" y="3227832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Event Concept &amp; Creative Direction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05840" y="3547872"/>
            <ns1:ext cx="65836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E8B598"/>
                </ns1:solidFill>
                <ns1:latin typeface="Calibri"/>
              </ns1:rPr>
              <ns1:t>Visual universe, themes, story-driven experiences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48640" y="3941064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0392B"/>
                </ns1:solidFill>
                <ns1:latin typeface="Calibri"/>
              </ns1:rPr>
              <ns1:t>✦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1005840" y="3941064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Catering &amp; Hospitality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1005840" y="4261104"/>
            <ns1:ext cx="65836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E8B598"/>
                </ns1:solidFill>
                <ns1:latin typeface="Calibri"/>
              </ns1:rPr>
              <ns1:t>Chef tables, cocktail boards, dietary management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48640" y="4654296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0392B"/>
                </ns1:solidFill>
                <ns1:latin typeface="Calibri"/>
              </ns1:rPr>
              <ns1:t>✦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1005840" y="4654296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Animation &amp; Facilitation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05840" y="4974336"/>
            <ns1:ext cx="65836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E8B598"/>
                </ns1:solidFill>
                <ns1:latin typeface="Calibri"/>
              </ns1:rPr>
              <ns1:t>Workshop leaders, entertainers, hosts, MCs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548640" y="5367528"/>
            <ns1:ext cx="3657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0392B"/>
                </ns1:solidFill>
                <ns1:latin typeface="Calibri"/>
              </ns1:rPr>
              <ns1:t>✦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1005840" y="5367528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On-site Coordination &amp; Wrap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1005840" y="5687568"/>
            <ns1:ext cx="65836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E8B598"/>
                </ns1:solidFill>
                <ns1:latin typeface="Calibri"/>
              </ns1:rPr>
              <ns1:t>Full crew, guest management, post-event debrief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7200" y="6492240"/>
            <ns1:ext cx="109728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888078"/>
                </ns1:solidFill>
                <ns1:latin typeface="Calibri"/>
              </ns1:rPr>
              <ns1:t>White-label available: [Prospect_Company_M] RP brand front, EVENT'IF production back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FAF3E0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548640" y="457200"/>
            <ns1:ext cx="10058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0392B"/>
                </ns1:solidFill>
                <ns1:latin typeface="Calibri"/>
              </ns1:rPr>
              <ns1:t>05  /  SCOPE &amp; INVESTMENT</ns1:t>
            </ns1:r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48640" y="822960"/>
            <ns1:ext cx="82296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2C2C2C"/>
                </ns1:solidFill>
                <ns1:latin typeface="Calibri"/>
              </ns1:rPr>
              <ns1:t>SCOPE &amp;
INVESTMENT</ns1:t>
            </ns1:r>
          </ns1:p>
        </ns0:txBody>
      </ns0:sp>
      <ns0:sp>
        <ns0:nvSpPr>
          <ns0:cNvPr id="4" name="Rectangle 3"/>
          <ns0:cNvSpPr/>
          <ns0:nvPr/>
        </ns0:nvSpPr>
        <ns0:spPr>
          <ns1:xfrm>
            <ns1:off x="548640" y="2103120"/>
            <ns1:ext cx="10789920" cy="25400"/>
          </ns1:xfrm>
          <ns1:prstGeom prst="rect">
            <ns1:avLst/>
          </ns1:prstGeom>
          <ns1:solidFill>
            <ns1:srgbClr val="C039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2286000"/>
            <ns1:ext cx="3154680" cy="658368"/>
          </ns1:xfrm>
          <ns1:prstGeom prst="rect">
            <ns1:avLst/>
          </ns1:prstGeom>
          <ns1:solidFill>
            <ns1:srgbClr val="C039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85800" y="242316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FORMAT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840480" y="2286000"/>
            <ns1:ext cx="4709160" cy="658368"/>
          </ns1:xfrm>
          <ns1:prstGeom prst="rect">
            <ns1:avLst/>
          </ns1:prstGeom>
          <ns1:solidFill>
            <ns1:srgbClr val="C039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977640" y="2423160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SCOPE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686800" y="2286000"/>
            <ns1:ext cx="3154680" cy="658368"/>
          </ns1:xfrm>
          <ns1:prstGeom prst="rect">
            <ns1:avLst/>
          </ns1:prstGeom>
          <ns1:solidFill>
            <ns1:srgbClr val="C039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823960" y="242316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48640" y="2990088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85800" y="3127248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Half-day Cercle Créatif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840480" y="2990088"/>
            <ns1:ext cx="470916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977640" y="3127248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30 guests, venue, facilitation, catering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686800" y="2990088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823960" y="3127248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From €8,500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548640" y="3694176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85800" y="3831336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Full-day format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3840480" y="3694176"/>
            <ns1:ext cx="470916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3977640" y="3831336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50 guests, morning–evening program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686800" y="3694176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8823960" y="3831336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From €14,000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48640" y="4398264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85800" y="4535424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Evening soirée add-on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3840480" y="4398264"/>
            <ns1:ext cx="470916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3977640" y="4535424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Post-workshop cocktail &amp; entertainment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686800" y="4398264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823960" y="4535424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From €3,500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548640" y="5102352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685800" y="5239512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White-label production</ns1:t>
            </ns1:r>
          </ns1:p>
        </ns0:txBody>
      </ns0:sp>
      <ns0:sp>
        <ns0:nvSpPr>
          <ns0:cNvPr id="31" name="Rectangle 30"/>
          <ns0:cNvSpPr/>
          <ns0:nvPr/>
        </ns0:nvSpPr>
        <ns0:spPr>
          <ns1:xfrm>
            <ns1:off x="3840480" y="5102352"/>
            <ns1:ext cx="470916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3977640" y="5239512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[Prospect_Company_M] RP front / EVENT'IF back</ns1:t>
            </ns1:r>
          </ns1:p>
        </ns0:txBody>
      </ns0:sp>
      <ns0:sp>
        <ns0:nvSpPr>
          <ns0:cNvPr id="33" name="Rectangle 32"/>
          <ns0:cNvSpPr/>
          <ns0:nvPr/>
        </ns0:nvSpPr>
        <ns0:spPr>
          <ns1:xfrm>
            <ns1:off x="8686800" y="5102352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8823960" y="5239512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Custom brief</ns1:t>
            </ns1:r>
          </ns1:p>
        </ns0:txBody>
      </ns0:sp>
      <ns0:sp>
        <ns0:nvSpPr>
          <ns0:cNvPr id="35" name="Rectangle 34"/>
          <ns0:cNvSpPr/>
          <ns0:nvPr/>
        </ns0:nvSpPr>
        <ns0:spPr>
          <ns1:xfrm>
            <ns1:off x="548640" y="5806440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6" name="TextBox 35"/>
          <ns0:cNvSpPr txBox="1"/>
          <ns0:nvPr/>
        </ns0:nvSpPr>
        <ns0:spPr>
          <ns1:xfrm>
            <ns1:off x="685800" y="594360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Optional brand photography</ns1:t>
            </ns1:r>
          </ns1:p>
        </ns0:txBody>
      </ns0:sp>
      <ns0:sp>
        <ns0:nvSpPr>
          <ns0:cNvPr id="37" name="Rectangle 36"/>
          <ns0:cNvSpPr/>
          <ns0:nvPr/>
        </ns0:nvSpPr>
        <ns0:spPr>
          <ns1:xfrm>
            <ns1:off x="3840480" y="5806440"/>
            <ns1:ext cx="470916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8" name="TextBox 37"/>
          <ns0:cNvSpPr txBox="1"/>
          <ns0:nvPr/>
        </ns0:nvSpPr>
        <ns0:spPr>
          <ns1:xfrm>
            <ns1:off x="3977640" y="5943600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Dedicated photographer, edited gallery</ns1:t>
            </ns1:r>
          </ns1:p>
        </ns0:txBody>
      </ns0:sp>
      <ns0:sp>
        <ns0:nvSpPr>
          <ns0:cNvPr id="39" name="Rectangle 38"/>
          <ns0:cNvSpPr/>
          <ns0:nvPr/>
        </ns0:nvSpPr>
        <ns0:spPr>
          <ns1:xfrm>
            <ns1:off x="8686800" y="5806440"/>
            <ns1:ext cx="3154680" cy="658368"/>
          </ns1:xfrm>
          <ns1:prstGeom prst="rect">
            <ns1:avLst/>
          </ns1:prstGeom>
          <ns1:solidFill>
            <ns1:srgbClr val="F0E5D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0" name="TextBox 39"/>
          <ns0:cNvSpPr txBox="1"/>
          <ns0:nvPr/>
        </ns0:nvSpPr>
        <ns0:spPr>
          <ns1:xfrm>
            <ns1:off x="8823960" y="594360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2C2C2C"/>
                </ns1:solidFill>
                <ns1:latin typeface="Calibri"/>
              </ns1:rPr>
              <ns1:t>From €1,200</ns1:t>
            </ns1:r>
          </ns1:p>
        </ns0:txBody>
      </ns0:sp>
      <ns0:sp>
        <ns0:nvSpPr>
          <ns0:cNvPr id="41" name="TextBox 40"/>
          <ns0:cNvSpPr txBox="1"/>
          <ns0:nvPr/>
        </ns0:nvSpPr>
        <ns0:spPr>
          <ns1:xfrm>
            <ns1:off x="548640" y="617220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1">
                <ns1:solidFill>
                  <ns1:srgbClr val="888078"/>
                </ns1:solidFill>
                <ns1:latin typeface="Calibri"/>
              </ns1:rPr>
              <ns1:t>All pricing excludes VAT. Final quote issued after discovery brief.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AF3E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team-concep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8E2820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548640" y="1371600"/>
            <ns1:ext cx="54864" cy="4114800"/>
          </ns1:xfrm>
          <ns1:prstGeom prst="rect">
            <ns1:avLst/>
          </ns1:prstGeom>
          <ns1:solidFill>
            <ns1:srgbClr val="FFFD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777240" y="1371600"/>
            <ns1:ext cx="91440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E8B598"/>
                </ns1:solidFill>
                <ns1:latin typeface="Calibri"/>
              </ns1:rPr>
              <ns1:t>06  /  LET'S CREATE TOGETHER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777240" y="1737360"/>
            <ns1:ext cx="822960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FFFFF"/>
                </ns1:solidFill>
                <ns1:latin typeface="Calibri"/>
              </ns1:rPr>
              <ns1:t>YOUR PR STORY.
OUR PRODUCTION.
ONE SEAMLESS
EXPERIENCE.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777240" y="4389120"/>
            <ns1:ext cx="5029200" cy="25400"/>
          </ns1:xfrm>
          <ns1:prstGeom prst="rect">
            <ns1:avLst/>
          </ns1:prstGeom>
          <ns1:solidFill>
            <ns1:srgbClr val="FFFD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77240" y="457200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0E8D5"/>
                </ns1:solidFill>
                <ns1:latin typeface="Calibri"/>
              </ns1:rPr>
              <ns1:t>EVENT'IF — Paris, since [Lead_Phone_A]+ events per year.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77240" y="5120640"/>
            <ns1:ext cx="7315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E8B598"/>
                </ns1:solidFill>
                <ns1:latin typeface="Calibri"/>
              </ns1:rPr>
              <ns1:t>contact@[Provider_Company_E].fr  |  +33 1 XX XX XX XX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77240" y="5669280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1">
                <ns1:solidFill>
                  <ns1:srgbClr val="FFFDF7"/>
                </ns1:solidFill>
                <ns1:latin typeface="Calibri"/>
              </ns1:rPr>
              <ns1:t>Ready for a 30-minute discovery call?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