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pic>
        <ns0:nvPicPr>
          <ns0:cNvPr id="2" name="Picture 1" descr="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91695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6400800" cy="6858000"/>
          </ns1:xfrm>
          <ns1:prstGeom prst="rect">
            <ns1:avLst/>
          </ns1:prstGeom>
          <ns1:solidFill>
            <ns1:srgbClr val="1C2B3A">
              <ns1:alpha val="82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91440" cy="685800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457200" y="1188720"/>
            <ns1:ext cx="4572000" cy="45720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457200" y="1417320"/>
            <ns1:ext cx="54864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E8CB7A"/>
                </ns1:solidFill>
                <ns1:latin typeface="Calibri"/>
              </ns1:rPr>
              <ns1:t>[Prospect_Company_L]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457200" y="1920240"/>
            <ns1:ext cx="5943600" cy="1828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4000" b="1">
                <ns1:solidFill>
                  <ns1:srgbClr val="FFFFFF"/>
                </ns1:solidFill>
                <ns1:latin typeface="Calibri"/>
              </ns1:rPr>
              <ns1:t>Client Appreciation &amp;</ns1:t>
            </ns1:r>
          </ns1:p>
          <ns1:p>
            <ns1:pPr algn="l"/>
            <ns1:r>
              <ns1:rPr sz="4000" b="1">
                <ns1:solidFill>
                  <ns1:srgbClr val="FFFFFF"/>
                </ns1:solidFill>
                <ns1:latin typeface="Calibri"/>
              </ns1:rPr>
              <ns1:t>Brand Activation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457200" y="3886200"/>
            <ns1:ext cx="4572000" cy="4572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457200" y="4114800"/>
            <ns1:ext cx="5486400" cy="8229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>
                <ns1:solidFill>
                  <ns1:srgbClr val="F2F4F6"/>
                </ns1:solidFill>
                <ns1:latin typeface="Calibri"/>
              </ns1:rPr>
              <ns1:t>Proposed: Summer 2026</ns1:t>
            </ns1:r>
          </ns1:p>
          <ns1:p>
            <ns1:pPr algn="l"/>
            <ns1:r>
              <ns1:rPr sz="1400" b="0">
                <ns1:solidFill>
                  <ns1:srgbClr val="F2F4F6"/>
                </ns1:solidFill>
                <ns1:latin typeface="Calibri"/>
              </ns1:rPr>
              <ns1:t>Chicago, Illinois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457200" y="6446520"/>
            <ns1:ext cx="64008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E8CB7A"/>
                </ns1:solidFill>
                <ns1:latin typeface="Calibri"/>
              </ns1:rPr>
              <ns1:t>Produced by [Provider_Company_D]  |  Chicago, Illinois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F2F4F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13716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137160"/>
            <ns1:ext cx="12191695" cy="36576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548640" y="365760"/>
            <ns1:ext cx="100584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000" b="1" i="0">
                <ns1:solidFill>
                  <ns1:srgbClr val="1C2B3A"/>
                </ns1:solidFill>
                <ns1:latin typeface="Calibri"/>
              </ns1:rPr>
              <ns1:t>A Proposal for [Prospect_Company_L]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548640" y="1097280"/>
            <ns1:ext cx="3657600" cy="36576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548640" y="1371600"/>
            <ns1:ext cx="3520440" cy="475488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Rectangle 7"/>
          <ns0:cNvSpPr/>
          <ns0:nvPr/>
        </ns0:nvSpPr>
        <ns0:spPr>
          <ns1:xfrm>
            <ns1:off x="548640" y="1371600"/>
            <ns1:ext cx="3520440" cy="64008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731520" y="1600200"/>
            <ns1:ext cx="31546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1" i="0">
                <ns1:solidFill>
                  <ns1:srgbClr val="6BA3C5"/>
                </ns1:solidFill>
                <ns1:latin typeface="Calibri"/>
              </ns1:rPr>
              <ns1:t>Purpose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731520" y="2240280"/>
            <ns1:ext cx="3154680" cy="35661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2F4F6"/>
                </ns1:solidFill>
                <ns1:latin typeface="Calibri"/>
              </ns1:rPr>
              <ns1:t>Bring your brand story to life through an unforgettable client experience that mirrors your project quality.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4389120" y="1371600"/>
            <ns1:ext cx="3520440" cy="475488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Rectangle 11"/>
          <ns0:cNvSpPr/>
          <ns0:nvPr/>
        </ns0:nvSpPr>
        <ns0:spPr>
          <ns1:xfrm>
            <ns1:off x="4389120" y="1371600"/>
            <ns1:ext cx="3520440" cy="64008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4572000" y="1600200"/>
            <ns1:ext cx="31546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1" i="0">
                <ns1:solidFill>
                  <ns1:srgbClr val="6BA3C5"/>
                </ns1:solidFill>
                <ns1:latin typeface="Calibri"/>
              </ns1:rPr>
              <ns1:t>Vision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4572000" y="2240280"/>
            <ns1:ext cx="3154680" cy="35661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2F4F6"/>
                </ns1:solidFill>
                <ns1:latin typeface="Calibri"/>
              </ns1:rPr>
              <ns1:t>An elevated activation that showcases Chicago development leadership and celebrates the people who make it real.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8229600" y="1371600"/>
            <ns1:ext cx="3520440" cy="475488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Rectangle 15"/>
          <ns0:cNvSpPr/>
          <ns0:nvPr/>
        </ns0:nvSpPr>
        <ns0:spPr>
          <ns1:xfrm>
            <ns1:off x="8229600" y="1371600"/>
            <ns1:ext cx="3520440" cy="64008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8412480" y="1600200"/>
            <ns1:ext cx="31546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1" i="0">
                <ns1:solidFill>
                  <ns1:srgbClr val="6BA3C5"/>
                </ns1:solidFill>
                <ns1:latin typeface="Calibri"/>
              </ns1:rPr>
              <ns1:t>Approach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8412480" y="2240280"/>
            <ns1:ext cx="3154680" cy="35661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2F4F6"/>
                </ns1:solidFill>
                <ns1:latin typeface="Calibri"/>
              </ns1:rPr>
              <ns1:t>End-to-end event production — venue sourcing, design, logistics, brand storytelling, and flawless execution.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365760" y="6565392"/>
            <ns1:ext cx="1143000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E8CB7A"/>
                </ns1:solidFill>
                <ns1:latin typeface="Calibri"/>
              </ns1:rPr>
              <ns1:t>[Provider_Company_D]  |  Chicago, Illinois  |  Brand Activation Proposal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pic>
        <ns0:nvPicPr>
          <ns0:cNvPr id="3" name="Picture 2" descr="concept-receptio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6583680" y="0"/>
            <ns1:ext cx="5608015" cy="6858000"/>
          </ns1:xfrm>
          <ns1:prstGeom prst="rect">
            <ns1:avLst/>
          </ns1:prstGeom>
        </ns0:spPr>
      </ns0:pic>
      <ns0:sp>
        <ns0:nvSpPr>
          <ns0:cNvPr id="4" name="Rectangle 3"/>
          <ns0:cNvSpPr/>
          <ns0:nvPr/>
        </ns0:nvSpPr>
        <ns0:spPr>
          <ns1:xfrm>
            <ns1:off x="0" y="0"/>
            <ns1:ext cx="6583680" cy="685800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73152" cy="685800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365760" y="457200"/>
            <ns1:ext cx="59436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1" i="0">
                <ns1:solidFill>
                  <ns1:srgbClr val="6BA3C5"/>
                </ns1:solidFill>
                <ns1:latin typeface="Calibri"/>
              </ns1:rPr>
              <ns1:t>EVENT CONCEPT</ns1:t>
            </ns1:r>
          </ns1:p>
        </ns0:txBody>
      </ns0:sp>
      <ns0:sp>
        <ns0:nvSpPr>
          <ns0:cNvPr id="7" name="Rectangle 6"/>
          <ns0:cNvSpPr/>
          <ns0:nvPr/>
        </ns0:nvSpPr>
        <ns0:spPr>
          <ns1:xfrm>
            <ns1:off x="365760" y="914400"/>
            <ns1:ext cx="4114800" cy="36576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365760" y="1097280"/>
            <ns1:ext cx="5943600" cy="1554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800" b="1" i="0">
                <ns1:solidFill>
                  <ns1:srgbClr val="FFFFFF"/>
                </ns1:solidFill>
                <ns1:latin typeface="Calibri"/>
              </ns1:rPr>
              <ns1:t>The [Prospect_Company_L]
Experience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365760" y="2926080"/>
            <ns1:ext cx="36576" cy="36576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48640" y="2926080"/>
            <ns1:ext cx="585216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2F4F6"/>
                </ns1:solidFill>
                <ns1:latin typeface="Calibri"/>
              </ns1:rPr>
              <ns1:t>An immersive client appreciation and portfolio showcase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365760" y="3639312"/>
            <ns1:ext cx="36576" cy="36576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548640" y="3639312"/>
            <ns1:ext cx="585216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2F4F6"/>
                </ns1:solidFill>
                <ns1:latin typeface="Calibri"/>
              </ns1:rPr>
              <ns1:t>Cocktail reception  ·  Project reveals  ·  Curated networking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365760" y="4352544"/>
            <ns1:ext cx="36576" cy="36576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548640" y="4352544"/>
            <ns1:ext cx="585216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2F4F6"/>
                </ns1:solidFill>
                <ns1:latin typeface="Calibri"/>
              </ns1:rPr>
              <ns1:t>100–250 attendees  |  Clients, partners, stakeholders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365760" y="5065776"/>
            <ns1:ext cx="36576" cy="36576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548640" y="5065776"/>
            <ns1:ext cx="585216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F2F4F6"/>
                </ns1:solidFill>
                <ns1:latin typeface="Calibri"/>
              </ns1:rPr>
              <ns1:t>Proposed: June 2026  |  Chicago venue with SEM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E1A2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365760" y="6565392"/>
            <ns1:ext cx="1143000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E8CB7A"/>
                </ns1:solidFill>
                <ns1:latin typeface="Calibri"/>
              </ns1:rPr>
              <ns1:t>[Provider_Company_D]  |  Brand Activation Proposal  |  [Prospect_Company_L]</ns1:t>
            </ns1:r>
          </ns1:p>
        </ns0:txBody>
      </ns0:sp>
    </ns0:spTree>
  </ns0:cSld>
  <ns0:clrMapOvr>
    <ns1:masterClrMapping/>
  </ns0:clrMapOvr>
</ns0:sld>
</file>

<file path=ppt/slides/slide4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13716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137160"/>
            <ns1:ext cx="12191695" cy="36576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548640" y="228600"/>
            <ns1:ext cx="54864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1" i="0">
                <ns1:solidFill>
                  <ns1:srgbClr val="3A7CA5"/>
                </ns1:solidFill>
                <ns1:latin typeface="Calibri"/>
              </ns1:rPr>
              <ns1:t>VENUE &amp; ACTIVATION LAYOUT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48640" y="502920"/>
            <ns1:ext cx="868680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000" b="1" i="0">
                <ns1:solidFill>
                  <ns1:srgbClr val="1C2B3A"/>
                </ns1:solidFill>
                <ns1:latin typeface="Calibri"/>
              </ns1:rPr>
              <ns1:t>Chicago: Fulton Market or 400 Lake Shore</ns1:t>
            </ns1:r>
          </ns1:p>
        </ns0:txBody>
      </ns0:sp>
      <ns0:pic>
        <ns0:nvPicPr>
          <ns0:cNvPr id="7" name="Picture 6" descr="floorpla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457200" y="1234440"/>
            <ns1:ext cx="7772400" cy="3977639"/>
          </ns1:xfrm>
          <ns1:prstGeom prst="rect">
            <ns1:avLst/>
          </ns1:prstGeom>
        </ns0:spPr>
      </ns0:pic>
      <ns0:sp>
        <ns0:nvSpPr>
          <ns0:cNvPr id="8" name="TextBox 7"/>
          <ns0:cNvSpPr txBox="1"/>
          <ns0:nvPr/>
        </ns0:nvSpPr>
        <ns0:spPr>
          <ns1:xfrm>
            <ns1:off x="457200" y="5257800"/>
            <ns1:ext cx="777240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800" b="0" i="1">
                <ns1:solidFill>
                  <ns1:srgbClr val="556575"/>
                </ns1:solidFill>
                <ns1:latin typeface="Calibri"/>
              </ns1:rPr>
              <ns1:t>Conceptual layout; venue floor plan not available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8503920" y="1234440"/>
            <ns1:ext cx="3291840" cy="109728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Rectangle 9"/>
          <ns0:cNvSpPr/>
          <ns0:nvPr/>
        </ns0:nvSpPr>
        <ns0:spPr>
          <ns1:xfrm>
            <ns1:off x="8503920" y="1234440"/>
            <ns1:ext cx="64008" cy="109728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8686800" y="1325880"/>
            <ns1:ext cx="28346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1" i="0">
                <ns1:solidFill>
                  <ns1:srgbClr val="6BA3C5"/>
                </ns1:solidFill>
                <ns1:latin typeface="Calibri"/>
              </ns1:rPr>
              <ns1:t>100–250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8686800" y="1828800"/>
            <ns1:ext cx="28346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F2F4F6"/>
                </ns1:solidFill>
                <ns1:latin typeface="Calibri"/>
              </ns1:rPr>
              <ns1:t>Guest Capacity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8503920" y="2560320"/>
            <ns1:ext cx="3291840" cy="109728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Rectangle 13"/>
          <ns0:cNvSpPr/>
          <ns0:nvPr/>
        </ns0:nvSpPr>
        <ns0:spPr>
          <ns1:xfrm>
            <ns1:off x="8503920" y="2560320"/>
            <ns1:ext cx="64008" cy="109728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8686800" y="2651760"/>
            <ns1:ext cx="28346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1" i="0">
                <ns1:solidFill>
                  <ns1:srgbClr val="6BA3C5"/>
                </ns1:solidFill>
                <ns1:latin typeface="Calibri"/>
              </ns1:rPr>
              <ns1:t>Flexible Layout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8686800" y="3154679"/>
            <ns1:ext cx="28346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F2F4F6"/>
                </ns1:solidFill>
                <ns1:latin typeface="Calibri"/>
              </ns1:rPr>
              <ns1:t>Multi-zone design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8503920" y="3886200"/>
            <ns1:ext cx="3291840" cy="109728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Rectangle 17"/>
          <ns0:cNvSpPr/>
          <ns0:nvPr/>
        </ns0:nvSpPr>
        <ns0:spPr>
          <ns1:xfrm>
            <ns1:off x="8503920" y="3886200"/>
            <ns1:ext cx="64008" cy="109728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8686800" y="3977639"/>
            <ns1:ext cx="28346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1" i="0">
                <ns1:solidFill>
                  <ns1:srgbClr val="6BA3C5"/>
                </ns1:solidFill>
                <ns1:latin typeface="Calibri"/>
              </ns1:rPr>
              <ns1:t>Full AV Production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8686800" y="4480560"/>
            <ns1:ext cx="28346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F2F4F6"/>
                </ns1:solidFill>
                <ns1:latin typeface="Calibri"/>
              </ns1:rPr>
              <ns1:t>Screens, lighting, audio</ns1:t>
            </ns1:r>
          </ns1:p>
        </ns0:txBody>
      </ns0:sp>
      <ns0:sp>
        <ns0:nvSpPr>
          <ns0:cNvPr id="21" name="Rectangle 20"/>
          <ns0:cNvSpPr/>
          <ns0:nvPr/>
        </ns0:nvSpPr>
        <ns0:spPr>
          <ns1:xfrm>
            <ns1:off x="8503920" y="5212079"/>
            <ns1:ext cx="3291840" cy="109728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Rectangle 21"/>
          <ns0:cNvSpPr/>
          <ns0:nvPr/>
        </ns0:nvSpPr>
        <ns0:spPr>
          <ns1:xfrm>
            <ns1:off x="8503920" y="5212079"/>
            <ns1:ext cx="64008" cy="109728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8686800" y="5303519"/>
            <ns1:ext cx="28346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1" i="0">
                <ns1:solidFill>
                  <ns1:srgbClr val="6BA3C5"/>
                </ns1:solidFill>
                <ns1:latin typeface="Calibri"/>
              </ns1:rPr>
              <ns1:t>Brand Zones</ns1:t>
            </ns1:r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8686800" y="5806440"/>
            <ns1:ext cx="28346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F2F4F6"/>
                </ns1:solidFill>
                <ns1:latin typeface="Calibri"/>
              </ns1:rPr>
              <ns1:t>Activation + lounge</ns1:t>
            </ns1:r>
          </ns1:p>
        </ns0:txBody>
      </ns0:sp>
      <ns0:sp>
        <ns0:nvSpPr>
          <ns0:cNvPr id="25" name="Rectangle 24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365760" y="6565392"/>
            <ns1:ext cx="1143000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E8CB7A"/>
                </ns1:solidFill>
                <ns1:latin typeface="Calibri"/>
              </ns1:rPr>
              <ns1:t>[Provider_Company_D]  |  Brand Activation Proposal  |  [Prospect_Company_L]</ns1:t>
            </ns1:r>
          </ns1:p>
        </ns0:txBody>
      </ns0:sp>
    </ns0:spTree>
  </ns0:cSld>
  <ns0:clrMapOvr>
    <ns1:masterClrMapping/>
  </ns0:clrMapOvr>
</ns0:sld>
</file>

<file path=ppt/slides/slide5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26384D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9144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48640" y="228600"/>
            <ns1:ext cx="96012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400" b="1" i="0">
                <ns1:solidFill>
                  <ns1:srgbClr val="FFFFFF"/>
                </ns1:solidFill>
                <ns1:latin typeface="Calibri"/>
              </ns1:rPr>
              <ns1:t>The Attendee Experience Arc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548640" y="960120"/>
            <ns1:ext cx="10972800" cy="36576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234440"/>
            <ns1:ext cx="2651760" cy="493776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457200" y="1234440"/>
            <ns1:ext cx="2651760" cy="64008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Rectangle 7"/>
          <ns0:cNvSpPr/>
          <ns0:nvPr/>
        </ns0:nvSpPr>
        <ns0:spPr>
          <ns1:xfrm>
            <ns1:off x="1280160" y="1417320"/>
            <ns1:ext cx="1005840" cy="77724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1280160" y="1444752"/>
            <ns1:ext cx="100584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2600" b="1" i="0">
                <ns1:solidFill>
                  <ns1:srgbClr val="FFFFFF"/>
                </ns1:solidFill>
                <ns1:latin typeface="Calibri"/>
              </ns1:rPr>
              <ns1:t>1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94360" y="2377440"/>
            <ns1:ext cx="237744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6BA3C5"/>
                </ns1:solidFill>
                <ns1:latin typeface="Calibri"/>
              </ns1:rPr>
              <ns1:t>ARRIVAL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94360" y="3017520"/>
            <ns1:ext cx="2377440" cy="2560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F2F4F6"/>
                </ns1:solidFill>
                <ns1:latin typeface="Calibri"/>
              </ns1:rPr>
              <ns1:t>Branded welcome moment, digital registration, custom name badge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3383280" y="1234440"/>
            <ns1:ext cx="2651760" cy="493776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Rectangle 12"/>
          <ns0:cNvSpPr/>
          <ns0:nvPr/>
        </ns0:nvSpPr>
        <ns0:spPr>
          <ns1:xfrm>
            <ns1:off x="3383280" y="1234440"/>
            <ns1:ext cx="2651760" cy="64008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Rectangle 13"/>
          <ns0:cNvSpPr/>
          <ns0:nvPr/>
        </ns0:nvSpPr>
        <ns0:spPr>
          <ns1:xfrm>
            <ns1:off x="4206240" y="1417320"/>
            <ns1:ext cx="1005840" cy="77724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4206240" y="1444752"/>
            <ns1:ext cx="100584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2600" b="1" i="0">
                <ns1:solidFill>
                  <ns1:srgbClr val="FFFFFF"/>
                </ns1:solidFill>
                <ns1:latin typeface="Calibri"/>
              </ns1:rPr>
              <ns1:t>2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3520440" y="2377440"/>
            <ns1:ext cx="237744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6BA3C5"/>
                </ns1:solidFill>
                <ns1:latin typeface="Calibri"/>
              </ns1:rPr>
              <ns1:t>BRAND JOURNEY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3520440" y="3017520"/>
            <ns1:ext cx="2377440" cy="2560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F2F4F6"/>
                </ns1:solidFill>
                <ns1:latin typeface="Calibri"/>
              </ns1:rPr>
              <ns1:t>Interactive project showcase stations — explore current and upcoming developments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6309360" y="1234440"/>
            <ns1:ext cx="2651760" cy="493776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6309360" y="1234440"/>
            <ns1:ext cx="2651760" cy="64008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Rectangle 19"/>
          <ns0:cNvSpPr/>
          <ns0:nvPr/>
        </ns0:nvSpPr>
        <ns0:spPr>
          <ns1:xfrm>
            <ns1:off x="7132320" y="1417320"/>
            <ns1:ext cx="1005840" cy="77724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7132320" y="1444752"/>
            <ns1:ext cx="100584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2600" b="1" i="0">
                <ns1:solidFill>
                  <ns1:srgbClr val="FFFFFF"/>
                </ns1:solidFill>
                <ns1:latin typeface="Calibri"/>
              </ns1:rPr>
              <ns1:t>3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6446520" y="2377440"/>
            <ns1:ext cx="237744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6BA3C5"/>
                </ns1:solidFill>
                <ns1:latin typeface="Calibri"/>
              </ns1:rPr>
              <ns1:t>MAIN PROGRAM</ns1:t>
            </ns1:r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6446520" y="3017520"/>
            <ns1:ext cx="2377440" cy="2560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F2F4F6"/>
                </ns1:solidFill>
                <ns1:latin typeface="Calibri"/>
              </ns1:rPr>
              <ns1:t>Executive remarks, project previews, partner introductions</ns1:t>
            </ns1:r>
          </ns1:p>
        </ns0:txBody>
      </ns0:sp>
      <ns0:sp>
        <ns0:nvSpPr>
          <ns0:cNvPr id="24" name="Rectangle 23"/>
          <ns0:cNvSpPr/>
          <ns0:nvPr/>
        </ns0:nvSpPr>
        <ns0:spPr>
          <ns1:xfrm>
            <ns1:off x="9235440" y="1234440"/>
            <ns1:ext cx="2651760" cy="493776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5" name="Rectangle 24"/>
          <ns0:cNvSpPr/>
          <ns0:nvPr/>
        </ns0:nvSpPr>
        <ns0:spPr>
          <ns1:xfrm>
            <ns1:off x="9235440" y="1234440"/>
            <ns1:ext cx="2651760" cy="64008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6" name="Rectangle 25"/>
          <ns0:cNvSpPr/>
          <ns0:nvPr/>
        </ns0:nvSpPr>
        <ns0:spPr>
          <ns1:xfrm>
            <ns1:off x="10058400" y="1417320"/>
            <ns1:ext cx="1005840" cy="77724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10058400" y="1444752"/>
            <ns1:ext cx="1005840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2600" b="1" i="0">
                <ns1:solidFill>
                  <ns1:srgbClr val="FFFFFF"/>
                </ns1:solidFill>
                <ns1:latin typeface="Calibri"/>
              </ns1:rPr>
              <ns1:t>4</ns1:t>
            </ns1:r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9372600" y="2377440"/>
            <ns1:ext cx="237744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6BA3C5"/>
                </ns1:solidFill>
                <ns1:latin typeface="Calibri"/>
              </ns1:rPr>
              <ns1:t>CLOSE</ns1:t>
            </ns1:r>
          </ns1:p>
        </ns0:txBody>
      </ns0:sp>
      <ns0:sp>
        <ns0:nvSpPr>
          <ns0:cNvPr id="29" name="TextBox 28"/>
          <ns0:cNvSpPr txBox="1"/>
          <ns0:nvPr/>
        </ns0:nvSpPr>
        <ns0:spPr>
          <ns1:xfrm>
            <ns1:off x="9372600" y="3017520"/>
            <ns1:ext cx="2377440" cy="2560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F2F4F6"/>
                </ns1:solidFill>
                <ns1:latin typeface="Calibri"/>
              </ns1:rPr>
              <ns1:t>Open cocktail networking, curated gifting moment, warm farewell</ns1:t>
            </ns1:r>
          </ns1:p>
        </ns0:txBody>
      </ns0:sp>
      <ns0:sp>
        <ns0:nvSpPr>
          <ns0:cNvPr id="30" name="Rectangle 29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E1A2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1" name="TextBox 30"/>
          <ns0:cNvSpPr txBox="1"/>
          <ns0:nvPr/>
        </ns0:nvSpPr>
        <ns0:spPr>
          <ns1:xfrm>
            <ns1:off x="365760" y="6565392"/>
            <ns1:ext cx="1143000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E8CB7A"/>
                </ns1:solidFill>
                <ns1:latin typeface="Calibri"/>
              </ns1:rPr>
              <ns1:t>[Provider_Company_D]  |  Brand Activation Proposal  |  [Prospect_Company_L]</ns1:t>
            </ns1:r>
          </ns1:p>
        </ns0:txBody>
      </ns0:sp>
    </ns0:spTree>
  </ns0:cSld>
  <ns0:clrMapOvr>
    <ns1:masterClrMapping/>
  </ns0:clrMapOvr>
</ns0:sld>
</file>

<file path=ppt/slides/slide6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13716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137160"/>
            <ns1:ext cx="12191695" cy="36576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pic>
        <ns0:nvPicPr>
          <ns0:cNvPr id="5" name="Picture 4" descr="activation-zone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173736"/>
            <ns1:ext cx="5303520" cy="6382512"/>
          </ns1:xfrm>
          <ns1:prstGeom prst="rect">
            <ns1:avLst/>
          </ns1:prstGeom>
        </ns0:spPr>
      </ns0:pic>
      <ns0:sp>
        <ns0:nvSpPr>
          <ns0:cNvPr id="6" name="Rectangle 5"/>
          <ns0:cNvSpPr/>
          <ns0:nvPr/>
        </ns0:nvSpPr>
        <ns0:spPr>
          <ns1:xfrm>
            <ns1:off x="0" y="173736"/>
            <ns1:ext cx="5303520" cy="6382512"/>
          </ns1:xfrm>
          <ns1:prstGeom prst="rect">
            <ns1:avLst/>
          </ns1:prstGeom>
          <ns1:solidFill>
            <ns1:srgbClr val="1C2B3A">
              <ns1:alpha val="38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365760" y="822960"/>
            <ns1:ext cx="4572000" cy="13716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200" b="1" i="0">
                <ns1:solidFill>
                  <ns1:srgbClr val="FFFFFF"/>
                </ns1:solidFill>
                <ns1:latin typeface="Calibri"/>
              </ns1:rPr>
              <ns1:t>Brand Activation
Opportunities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5577840" y="320040"/>
            <ns1:ext cx="594360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800" b="1" i="0">
                <ns1:solidFill>
                  <ns1:srgbClr val="1C2B3A"/>
                </ns1:solidFill>
                <ns1:latin typeface="Calibri"/>
              </ns1:rPr>
              <ns1:t>Key Touchpoints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5577840" y="960120"/>
            <ns1:ext cx="4114800" cy="36576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Rectangle 9"/>
          <ns0:cNvSpPr/>
          <ns0:nvPr/>
        </ns0:nvSpPr>
        <ns0:spPr>
          <ns1:xfrm>
            <ns1:off x="5577840" y="1097280"/>
            <ns1:ext cx="6217920" cy="114300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Rectangle 10"/>
          <ns0:cNvSpPr/>
          <ns0:nvPr/>
        </ns0:nvSpPr>
        <ns0:spPr>
          <ns1:xfrm>
            <ns1:off x="5577840" y="1097280"/>
            <ns1:ext cx="64008" cy="114300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5760720" y="1188720"/>
            <ns1:ext cx="585216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1" i="0">
                <ns1:solidFill>
                  <ns1:srgbClr val="6BA3C5"/>
                </ns1:solidFill>
                <ns1:latin typeface="Calibri"/>
              </ns1:rPr>
              <ns1:t>Welcome Wall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5760720" y="1645919"/>
            <ns1:ext cx="585216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F2F4F6"/>
                </ns1:solidFill>
                <ns1:latin typeface="Calibri"/>
              </ns1:rPr>
              <ns1:t>Oversized branded entry installation — the first impression guests see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5577840" y="2377439"/>
            <ns1:ext cx="6217920" cy="114300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Rectangle 14"/>
          <ns0:cNvSpPr/>
          <ns0:nvPr/>
        </ns0:nvSpPr>
        <ns0:spPr>
          <ns1:xfrm>
            <ns1:off x="5577840" y="2377439"/>
            <ns1:ext cx="64008" cy="114300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5760720" y="2468879"/>
            <ns1:ext cx="585216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1" i="0">
                <ns1:solidFill>
                  <ns1:srgbClr val="6BA3C5"/>
                </ns1:solidFill>
                <ns1:latin typeface="Calibri"/>
              </ns1:rPr>
              <ns1:t>Digital Showcase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5760720" y="2926079"/>
            <ns1:ext cx="585216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F2F4F6"/>
                </ns1:solidFill>
                <ns1:latin typeface="Calibri"/>
              </ns1:rPr>
              <ns1:t>Touchscreen project discovery displays featuring current developments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5577840" y="3657600"/>
            <ns1:ext cx="6217920" cy="114300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5577840" y="3657600"/>
            <ns1:ext cx="64008" cy="114300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5760720" y="3749039"/>
            <ns1:ext cx="585216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1" i="0">
                <ns1:solidFill>
                  <ns1:srgbClr val="6BA3C5"/>
                </ns1:solidFill>
                <ns1:latin typeface="Calibri"/>
              </ns1:rPr>
              <ns1:t>Partner Features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5760720" y="4206240"/>
            <ns1:ext cx="585216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F2F4F6"/>
                </ns1:solidFill>
                <ns1:latin typeface="Calibri"/>
              </ns1:rPr>
              <ns1:t>Curated space for key community and development partners</ns1:t>
            </ns1:r>
          </ns1:p>
        </ns0:txBody>
      </ns0:sp>
      <ns0:sp>
        <ns0:nvSpPr>
          <ns0:cNvPr id="22" name="Rectangle 21"/>
          <ns0:cNvSpPr/>
          <ns0:nvPr/>
        </ns0:nvSpPr>
        <ns0:spPr>
          <ns1:xfrm>
            <ns1:off x="5577840" y="4937759"/>
            <ns1:ext cx="6217920" cy="114300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Rectangle 22"/>
          <ns0:cNvSpPr/>
          <ns0:nvPr/>
        </ns0:nvSpPr>
        <ns0:spPr>
          <ns1:xfrm>
            <ns1:off x="5577840" y="4937759"/>
            <ns1:ext cx="64008" cy="114300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5760720" y="5029199"/>
            <ns1:ext cx="585216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1" i="0">
                <ns1:solidFill>
                  <ns1:srgbClr val="6BA3C5"/>
                </ns1:solidFill>
                <ns1:latin typeface="Calibri"/>
              </ns1:rPr>
              <ns1:t>Branded Gifting</ns1:t>
            </ns1:r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5760720" y="5486399"/>
            <ns1:ext cx="585216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50" b="0" i="0">
                <ns1:solidFill>
                  <ns1:srgbClr val="F2F4F6"/>
                </ns1:solidFill>
                <ns1:latin typeface="Calibri"/>
              </ns1:rPr>
              <ns1:t>Custom takeaway moment connecting guests to your portfolio story</ns1:t>
            </ns1:r>
          </ns1:p>
        </ns0:txBody>
      </ns0:sp>
      <ns0:sp>
        <ns0:nvSpPr>
          <ns0:cNvPr id="26" name="Rectangle 25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365760" y="6565392"/>
            <ns1:ext cx="1143000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E8CB7A"/>
                </ns1:solidFill>
                <ns1:latin typeface="Calibri"/>
              </ns1:rPr>
              <ns1:t>[Provider_Company_D]  |  Brand Activation Proposal  |  [Prospect_Company_L]</ns1:t>
            </ns1:r>
          </ns1:p>
        </ns0:txBody>
      </ns0:sp>
    </ns0:spTree>
  </ns0:cSld>
  <ns0:clrMapOvr>
    <ns1:masterClrMapping/>
  </ns0:clrMapOvr>
</ns0:sld>
</file>

<file path=ppt/slides/slide7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9144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48640" y="228600"/>
            <ns1:ext cx="96012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400" b="1" i="0">
                <ns1:solidFill>
                  <ns1:srgbClr val="FFFFFF"/>
                </ns1:solidFill>
                <ns1:latin typeface="Calibri"/>
              </ns1:rPr>
              <ns1:t>Why [Provider_Company_D]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548640" y="1005840"/>
            <ns1:ext cx="4572000" cy="36576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371600"/>
            <ns1:ext cx="5394960" cy="2240280"/>
          </ns1:xfrm>
          <ns1:prstGeom prst="rect">
            <ns1:avLst/>
          </ns1:prstGeom>
          <ns1:solidFill>
            <ns1:srgbClr val="26384D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457200" y="1371600"/>
            <ns1:ext cx="5394960" cy="64008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40080" y="1554480"/>
            <ns1:ext cx="5029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800" b="1" i="0">
                <ns1:solidFill>
                  <ns1:srgbClr val="6BA3C5"/>
                </ns1:solidFill>
                <ns1:latin typeface="Calibri"/>
              </ns1:rPr>
              <ns1:t>Chicago-Native Production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640080" y="2148840"/>
            <ns1:ext cx="5029200" cy="13258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2F4F6"/>
                </ns1:solidFill>
                <ns1:latin typeface="Calibri"/>
              </ns1:rPr>
              <ns1:t>Deep city knowledge — venues, vendors, neighborhoods. We get things done here.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6217920" y="1371600"/>
            <ns1:ext cx="5394960" cy="2240280"/>
          </ns1:xfrm>
          <ns1:prstGeom prst="rect">
            <ns1:avLst/>
          </ns1:prstGeom>
          <ns1:solidFill>
            <ns1:srgbClr val="26384D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Rectangle 10"/>
          <ns0:cNvSpPr/>
          <ns0:nvPr/>
        </ns0:nvSpPr>
        <ns0:spPr>
          <ns1:xfrm>
            <ns1:off x="6217920" y="1371600"/>
            <ns1:ext cx="5394960" cy="64008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400800" y="1554480"/>
            <ns1:ext cx="5029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800" b="1" i="0">
                <ns1:solidFill>
                  <ns1:srgbClr val="6BA3C5"/>
                </ns1:solidFill>
                <ns1:latin typeface="Calibri"/>
              </ns1:rPr>
              <ns1:t>High-Budget Event Capability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6400800" y="2148840"/>
            <ns1:ext cx="5029200" cy="13258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2F4F6"/>
                </ns1:solidFill>
                <ns1:latin typeface="Calibri"/>
              </ns1:rPr>
              <ns1:t>Full production value for discerning corporate audiences. No corners cut.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457200" y="3840480"/>
            <ns1:ext cx="5394960" cy="2240280"/>
          </ns1:xfrm>
          <ns1:prstGeom prst="rect">
            <ns1:avLst/>
          </ns1:prstGeom>
          <ns1:solidFill>
            <ns1:srgbClr val="26384D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Rectangle 14"/>
          <ns0:cNvSpPr/>
          <ns0:nvPr/>
        </ns0:nvSpPr>
        <ns0:spPr>
          <ns1:xfrm>
            <ns1:off x="457200" y="3840480"/>
            <ns1:ext cx="5394960" cy="64008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640080" y="4023360"/>
            <ns1:ext cx="5029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800" b="1" i="0">
                <ns1:solidFill>
                  <ns1:srgbClr val="6BA3C5"/>
                </ns1:solidFill>
                <ns1:latin typeface="Calibri"/>
              </ns1:rPr>
              <ns1:t>Turnkey Team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640080" y="4617720"/>
            <ns1:ext cx="5029200" cy="13258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2F4F6"/>
                </ns1:solidFill>
                <ns1:latin typeface="Calibri"/>
              </ns1:rPr>
              <ns1:t>Venue sourcing, logistics, brand experience, staffing — one point of contact.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6217920" y="3840480"/>
            <ns1:ext cx="5394960" cy="2240280"/>
          </ns1:xfrm>
          <ns1:prstGeom prst="rect">
            <ns1:avLst/>
          </ns1:prstGeom>
          <ns1:solidFill>
            <ns1:srgbClr val="26384D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6217920" y="3840480"/>
            <ns1:ext cx="5394960" cy="64008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400800" y="4023360"/>
            <ns1:ext cx="5029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800" b="1" i="0">
                <ns1:solidFill>
                  <ns1:srgbClr val="6BA3C5"/>
                </ns1:solidFill>
                <ns1:latin typeface="Calibri"/>
              </ns1:rPr>
              <ns1:t>Corporate Event [Provider_Company_D]ists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6400800" y="4617720"/>
            <ns1:ext cx="5029200" cy="13258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2F4F6"/>
                </ns1:solidFill>
                <ns1:latin typeface="Calibri"/>
              </ns1:rPr>
              <ns1:t>We produce the events your brand deserves — polished, memorable, on-brand.</ns1:t>
            </ns1:r>
          </ns1:p>
        </ns0:txBody>
      </ns0:sp>
      <ns0:sp>
        <ns0:nvSpPr>
          <ns0:cNvPr id="22" name="Rectangle 21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E1A2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365760" y="6565392"/>
            <ns1:ext cx="1143000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E8CB7A"/>
                </ns1:solidFill>
                <ns1:latin typeface="Calibri"/>
              </ns1:rPr>
              <ns1:t>[Provider_Company_D]  |  Brand Activation Proposal  |  [Prospect_Company_L]</ns1:t>
            </ns1:r>
          </ns1:p>
        </ns0:txBody>
      </ns0:sp>
    </ns0:spTree>
  </ns0:cSld>
  <ns0:clrMapOvr>
    <ns1:masterClrMapping/>
  </ns0:clrMapOvr>
</ns0:sld>
</file>

<file path=ppt/slides/slide8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1C2B3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91695" cy="9144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6748272"/>
            <ns1:ext cx="12191695" cy="109728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5181904" y="1463040"/>
            <ns1:ext cx="1828800" cy="54864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1371600" y="1691640"/>
            <ns1:ext cx="9448495" cy="20116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4000" b="1" i="0">
                <ns1:solidFill>
                  <ns1:srgbClr val="FFFFFF"/>
                </ns1:solidFill>
                <ns1:latin typeface="Calibri"/>
              </ns1:rPr>
              <ns1:t>Ready to Create
Something Remarkable?</ns1:t>
            </ns1:r>
          </ns1:p>
        </ns0:txBody>
      </ns0:sp>
      <ns0:sp>
        <ns0:nvSpPr>
          <ns0:cNvPr id="7" name="Rectangle 6"/>
          <ns0:cNvSpPr/>
          <ns0:nvPr/>
        </ns0:nvSpPr>
        <ns0:spPr>
          <ns1:xfrm>
            <ns1:off x="5181904" y="3749039"/>
            <ns1:ext cx="1828800" cy="54864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1828800" y="3931920"/>
            <ns1:ext cx="8534095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600" b="0" i="0">
                <ns1:solidFill>
                  <ns1:srgbClr val="F2F4F6"/>
                </ns1:solidFill>
                <ns1:latin typeface="Calibri"/>
              </ns1:rPr>
              <ns1:t>Let's design your next signature Chicago experience together.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3474720" y="4617720"/>
            <ns1:ext cx="5242255" cy="731520"/>
          </ns1:xfrm>
          <ns1:prstGeom prst="rect">
            <ns1:avLst/>
          </ns1:prstGeom>
          <ns1:solidFill>
            <ns1:srgbClr val="3A7CA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3474720" y="4663440"/>
            <ns1:ext cx="5242255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700" b="1" i="0">
                <ns1:solidFill>
                  <ns1:srgbClr val="FFFFFF"/>
                </ns1:solidFill>
                <ns1:latin typeface="Calibri"/>
              </ns1:rPr>
              <ns1:t>Connect with the SEM Team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1371600" y="5532120"/>
            <ns1:ext cx="9448495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300" b="0" i="0">
                <ns1:solidFill>
                  <ns1:srgbClr val="E8CB7A"/>
                </ns1:solidFill>
                <ns1:latin typeface="Calibri"/>
              </ns1:rPr>
              <ns1:t>[Provider_Company_D]  |  Chicago, Illinois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1371600" y="5943600"/>
            <ns1:ext cx="9448495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200" b="0" i="0">
                <ns1:solidFill>
                  <ns1:srgbClr val="F2F4F6"/>
                </ns1:solidFill>
                <ns1:latin typeface="Calibri"/>
              </ns1:rPr>
              <ns1:t>hello@[Provider_Company_D].com  |  312-XXX-XXXX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