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cover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6858000" cy="6858000"/>
          </ns1:xfrm>
          <ns1:prstGeom prst="rect">
            <ns1:avLst/>
          </ns1:prstGeom>
          <ns1:solidFill>
            <ns1:srgbClr val="0D1B3E">
              <ns1:alpha val="8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457200" y="1371600"/>
            <ns1:ext cx="36576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1554480"/>
            <ns1:ext cx="5943600" cy="1463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>
                <ns1:solidFill>
                  <ns1:srgbClr val="E8CF8A"/>
                </ns1:solidFill>
                <ns1:latin typeface="Georgia"/>
              </ns1:rPr>
              <ns1:t>THE [Prospect_Company_K]'</ns1:t>
            </ns1:r>
          </ns1:p>
          <ns1:p>
            <ns1:pPr algn="l"/>
            <ns1:r>
              <ns1:rPr sz="1100" b="0">
                <ns1:solidFill>
                  <ns1:srgbClr val="E8CF8A"/>
                </ns1:solidFill>
                <ns1:latin typeface="Georgia"/>
              </ns1:rPr>
              <ns1:t>[Prospect_Company_K] OF [Prospect_Company_K]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457200" y="2743200"/>
            <ns1:ext cx="59436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000" b="1">
                <ns1:solidFill>
                  <ns1:srgbClr val="FFFFFF"/>
                </ns1:solidFill>
                <ns1:latin typeface="Georgia"/>
              </ns1:rPr>
              <ns1:t>Annual Leadership Gala</ns1:t>
            </ns1:r>
          </ns1:p>
          <ns1:p>
            <ns1:pPr algn="l"/>
            <ns1:r>
              <ns1:rPr sz="4000" b="1">
                <ns1:solidFill>
                  <ns1:srgbClr val="FFFFFF"/>
                </ns1:solidFill>
                <ns1:latin typeface="Georgia"/>
              </ns1:rPr>
              <ns1:t>2026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4206240"/>
            <ns1:ext cx="36576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57200" y="4389120"/>
            <ns1:ext cx="5029200" cy="7315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>
                <ns1:solidFill>
                  <ns1:srgbClr val="E8E8E8"/>
                </ns1:solidFill>
                <ns1:latin typeface="Calibri"/>
              </ns1:rPr>
              <ns1:t>Proposed: October 2026</ns1:t>
            </ns1:r>
          </ns1:p>
          <ns1:p>
            <ns1:pPr algn="l"/>
            <ns1:r>
              <ns1:rPr sz="1400" b="0">
                <ns1:solidFill>
                  <ns1:srgbClr val="E8E8E8"/>
                </ns1:solidFill>
                <ns1:latin typeface="Calibri"/>
              </ns1:rPr>
              <ns1:t>Downtown [Prospect_Company_K] Venue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457200" y="6309360"/>
            <ns1:ext cx="64008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Produced by [Provider_Company_D]  |  [Prospect_Company_K], Illinois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9728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109728"/>
            <ns1:ext cx="12191695" cy="27432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548640" y="320040"/>
            <ns1:ext cx="91440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000" b="1" i="0">
                <ns1:solidFill>
                  <ns1:srgbClr val="0D1B3E"/>
                </ns1:solidFill>
                <ns1:latin typeface="Georgia"/>
              </ns1:rPr>
              <ns1:t>A Proposal for The [Prospect_Company_K]' [Prospect_Company_K]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548640" y="1005840"/>
            <ns1:ext cx="3200400" cy="27432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548640" y="1280160"/>
            <ns1:ext cx="3474720" cy="41148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548640" y="1280160"/>
            <ns1:ext cx="347472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731520" y="1508760"/>
            <ns1:ext cx="31089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C9A455"/>
                </ns1:solidFill>
                <ns1:latin typeface="Georgia"/>
              </ns1:rPr>
              <ns1:t>Purpose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731520" y="2103120"/>
            <ns1:ext cx="3108960" cy="2926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8E8E8"/>
                </ns1:solidFill>
                <ns1:latin typeface="Calibri"/>
              </ns1:rPr>
              <ns1:t>Elevate your annual gala into [Prospect_Company_K]'s defining leadership moment of the year.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4389120" y="1280160"/>
            <ns1:ext cx="3474720" cy="41148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4389120" y="1280160"/>
            <ns1:ext cx="347472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4572000" y="1508760"/>
            <ns1:ext cx="31089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C9A455"/>
                </ns1:solidFill>
                <ns1:latin typeface="Georgia"/>
              </ns1:rPr>
              <ns1:t>Vision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4572000" y="2103120"/>
            <ns1:ext cx="3108960" cy="2926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8E8E8"/>
                </ns1:solidFill>
                <ns1:latin typeface="Calibri"/>
              </ns1:rPr>
              <ns1:t>A polished, sponsor-activated experience that reflects the prestige of your membership.</ns1:t>
            </ns1:r>
          </ns1:p>
        </ns0:txBody>
      </ns0:sp>
      <ns0:sp>
        <ns0:nvSpPr>
          <ns0:cNvPr id="15" name="Rectangle 14"/>
          <ns0:cNvSpPr/>
          <ns0:nvPr/>
        </ns0:nvSpPr>
        <ns0:spPr>
          <ns1:xfrm>
            <ns1:off x="8229600" y="1280160"/>
            <ns1:ext cx="3474720" cy="41148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Rectangle 15"/>
          <ns0:cNvSpPr/>
          <ns0:nvPr/>
        </ns0:nvSpPr>
        <ns0:spPr>
          <ns1:xfrm>
            <ns1:off x="8229600" y="1280160"/>
            <ns1:ext cx="347472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8412480" y="1508760"/>
            <ns1:ext cx="31089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C9A455"/>
                </ns1:solidFill>
                <ns1:latin typeface="Georgia"/>
              </ns1:rPr>
              <ns1:t>Approach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8412480" y="2103120"/>
            <ns1:ext cx="3108960" cy="2926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8E8E8"/>
                </ns1:solidFill>
                <ns1:latin typeface="Calibri"/>
              </ns1:rPr>
              <ns1:t>Turnkey full-service production — from concept design through post-event wrap.</ns1:t>
            </ns1:r>
          </ns1:p>
        </ns0:txBody>
      </ns0:sp>
      <ns0:sp>
        <ns0:nvSpPr>
          <ns0:cNvPr id="19" name="Rectangle 18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[Prospect_Company_K], Illinois  |  Executive Proposal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3" name="Picture 2" descr="concept-networking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4754880" cy="6858000"/>
          </ns1:xfrm>
          <ns1:prstGeom prst="rect">
            <ns1:avLst/>
          </ns1:prstGeom>
        </ns0:spPr>
      </ns0:pic>
      <ns0:sp>
        <ns0:nvSpPr>
          <ns0:cNvPr id="4" name="Rectangle 3"/>
          <ns0:cNvSpPr/>
          <ns0:nvPr/>
        </ns0:nvSpPr>
        <ns0:spPr>
          <ns1:xfrm>
            <ns1:off x="4754880" y="0"/>
            <ns1:ext cx="7436815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5029200" y="640080"/>
            <ns1:ext cx="2743200" cy="457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5029200" y="822960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9A455"/>
                </ns1:solidFill>
                <ns1:latin typeface="Georgia"/>
              </ns1:rPr>
              <ns1:t>Event Concept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029200" y="1325880"/>
            <ns1:ext cx="6858000" cy="1463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600" b="1" i="0">
                <ns1:solidFill>
                  <ns1:srgbClr val="FFFFFF"/>
                </ns1:solidFill>
                <ns1:latin typeface="Georgia"/>
              </ns1:rPr>
              <ns1:t>The Leadership
Gala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5029200" y="2834640"/>
            <ns1:ext cx="27432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5029200" y="3017520"/>
            <ns1:ext cx="6858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50" b="0" i="0">
                <ns1:solidFill>
                  <ns1:srgbClr val="E8E8E8"/>
                </ns1:solidFill>
                <ns1:latin typeface="Calibri"/>
              </ns1:rPr>
              <ns1:t>— An evening celebrating [Prospect_Company_K]'s most influential [Prospect_Company_K]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029200" y="3703320"/>
            <ns1:ext cx="6858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50" b="0" i="0">
                <ns1:solidFill>
                  <ns1:srgbClr val="E8E8E8"/>
                </ns1:solidFill>
                <ns1:latin typeface="Calibri"/>
              </ns1:rPr>
              <ns1:t>— Keynote program  ·  Curated networking  ·  Sponsor showcase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5029200" y="4389120"/>
            <ns1:ext cx="6858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50" b="0" i="0">
                <ns1:solidFill>
                  <ns1:srgbClr val="E8E8E8"/>
                </ns1:solidFill>
                <ns1:latin typeface="Calibri"/>
              </ns1:rPr>
              <ns1:t>— 150–400 attendees  |  Black tie optional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5029200" y="5074920"/>
            <ns1:ext cx="6858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50" b="0" i="0">
                <ns1:solidFill>
                  <ns1:srgbClr val="E8E8E8"/>
                </ns1:solidFill>
                <ns1:latin typeface="Calibri"/>
              </ns1:rPr>
              <ns1:t>— Proposed: October 2026  |  Downtown [Prospect_Company_K]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8122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Executive Proposal  |  [Prospect_Company_K]' [Prospect_Company_K] of [Prospect_Company_K]</ns1:t>
            </ns1:r>
          </ns1:p>
        </ns0:txBody>
      </ns0:sp>
    </ns0:spTree>
  </ns0:cSld>
  <ns0:clrMapOvr>
    <ns1:masterClrMapping/>
  </ns0:clrMapOvr>
</ns0:sld>
</file>

<file path=ppt/slides/slide4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9728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109728"/>
            <ns1:ext cx="12191695" cy="27432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548640" y="201168"/>
            <ns1:ext cx="45720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1" i="0">
                <ns1:solidFill>
                  <ns1:srgbClr val="C9A455"/>
                </ns1:solidFill>
                <ns1:latin typeface="Calibri"/>
              </ns1:rPr>
              <ns1:t>VENUE SPOTLIGHT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548640" y="457200"/>
            <ns1:ext cx="8229600" cy="6858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400" b="1" i="0">
                <ns1:solidFill>
                  <ns1:srgbClr val="0D1B3E"/>
                </ns1:solidFill>
                <ns1:latin typeface="Georgia"/>
              </ns1:rPr>
              <ns1:t>[Prospect_Company_K] Grand Venue</ns1:t>
            </ns1:r>
          </ns1:p>
        </ns0:txBody>
      </ns0:sp>
      <ns0:pic>
        <ns0:nvPicPr>
          <ns0:cNvPr id="7" name="Picture 6" descr="floorplan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457200" y="1280160"/>
            <ns1:ext cx="7772400" cy="3931920"/>
          </ns1:xfrm>
          <ns1:prstGeom prst="rect">
            <ns1:avLst/>
          </ns1:prstGeom>
        </ns0:spPr>
      </ns0:pic>
      <ns0:sp>
        <ns0:nvSpPr>
          <ns0:cNvPr id="8" name="TextBox 7"/>
          <ns0:cNvSpPr txBox="1"/>
          <ns0:nvPr/>
        </ns0:nvSpPr>
        <ns0:spPr>
          <ns1:xfrm>
            <ns1:off x="457200" y="5257800"/>
            <ns1:ext cx="77724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800" b="0" i="1">
                <ns1:solidFill>
                  <ns1:srgbClr val="555555"/>
                </ns1:solidFill>
                <ns1:latin typeface="Calibri"/>
              </ns1:rPr>
              <ns1:t>Conceptual layout; venue floor plan not available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8503920" y="1280160"/>
            <ns1:ext cx="32918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8503920" y="1280160"/>
            <ns1:ext cx="73152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8686800" y="1371600"/>
            <ns1:ext cx="29260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C9A455"/>
                </ns1:solidFill>
                <ns1:latin typeface="Georgia"/>
              </ns1:rPr>
              <ns1:t>250–400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8686800" y="1874519"/>
            <ns1:ext cx="292608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E8E8E8"/>
                </ns1:solidFill>
                <ns1:latin typeface="Calibri"/>
              </ns1:rPr>
              <ns1:t>Guest Capacity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8503920" y="2606039"/>
            <ns1:ext cx="32918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8503920" y="2606039"/>
            <ns1:ext cx="73152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8686800" y="2697479"/>
            <ns1:ext cx="29260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C9A455"/>
                </ns1:solidFill>
                <ns1:latin typeface="Georgia"/>
              </ns1:rPr>
              <ns1:t>5,000 sq ft+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8686800" y="3200399"/>
            <ns1:ext cx="292608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E8E8E8"/>
                </ns1:solidFill>
                <ns1:latin typeface="Calibri"/>
              </ns1:rPr>
              <ns1:t>Event Space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8503920" y="3931920"/>
            <ns1:ext cx="32918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8503920" y="3931920"/>
            <ns1:ext cx="73152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8686800" y="4023359"/>
            <ns1:ext cx="29260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C9A455"/>
                </ns1:solidFill>
                <ns1:latin typeface="Georgia"/>
              </ns1:rPr>
              <ns1:t>Stage + AV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8686800" y="4526280"/>
            <ns1:ext cx="292608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E8E8E8"/>
                </ns1:solidFill>
                <ns1:latin typeface="Calibri"/>
              </ns1:rPr>
              <ns1:t>Production Setup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8503920" y="5257800"/>
            <ns1:ext cx="32918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Rectangle 21"/>
          <ns0:cNvSpPr/>
          <ns0:nvPr/>
        </ns0:nvSpPr>
        <ns0:spPr>
          <ns1:xfrm>
            <ns1:off x="8503920" y="5257800"/>
            <ns1:ext cx="73152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8686800" y="5349240"/>
            <ns1:ext cx="29260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C9A455"/>
                </ns1:solidFill>
                <ns1:latin typeface="Georgia"/>
              </ns1:rPr>
              <ns1:t>Sponsor Zones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8686800" y="5852160"/>
            <ns1:ext cx="292608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E8E8E8"/>
                </ns1:solidFill>
                <ns1:latin typeface="Calibri"/>
              </ns1:rPr>
              <ns1:t>Flanking Main Floor</ns1:t>
            </ns1:r>
          </ns1:p>
        </ns0:txBody>
      </ns0:sp>
      <ns0:sp>
        <ns0:nvSpPr>
          <ns0:cNvPr id="25" name="Rectangle 24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Executive Proposal  |  [Prospect_Company_K]' [Prospect_Company_K] of [Prospect_Company_K]</ns1:t>
            </ns1:r>
          </ns1:p>
        </ns0:txBody>
      </ns0:sp>
    </ns0:spTree>
  </ns0:cSld>
  <ns0:clrMapOvr>
    <ns1:masterClrMapping/>
  </ns0:clrMapOvr>
</ns0:sld>
</file>

<file path=ppt/slides/slide5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9144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548640" y="274320"/>
            <ns1:ext cx="822960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400" b="1" i="0">
                <ns1:solidFill>
                  <ns1:srgbClr val="FFFFFF"/>
                </ns1:solidFill>
                <ns1:latin typeface="Georgia"/>
              </ns1:rPr>
              <ns1:t>The Attendee Journey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548640" y="1005840"/>
            <ns1:ext cx="109728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280160"/>
            <ns1:ext cx="2651760" cy="475488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280160"/>
            <ns1:ext cx="26517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1143000" y="1417320"/>
            <ns1:ext cx="1280160" cy="7315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1143000" y="1463040"/>
            <ns1:ext cx="128016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1" i="0">
                <ns1:solidFill>
                  <ns1:srgbClr val="0D1B3E"/>
                </ns1:solidFill>
                <ns1:latin typeface="Calibri"/>
              </ns1:rPr>
              <ns1:t>6:00 PM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94360" y="2331720"/>
            <ns1:ext cx="237744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C9A455"/>
                </ns1:solidFill>
                <ns1:latin typeface="Georgia"/>
              </ns1:rPr>
              <ns1:t>Arrival &amp; Registration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594360" y="3063240"/>
            <ns1:ext cx="237744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Branded welcome moment, name badge pickup, photo opportunity at entry</ns1:t>
            </ns1:r>
          </ns1:p>
        </ns0:txBody>
      </ns0:sp>
      <ns0:sp>
        <ns0:nvSpPr>
          <ns0:cNvPr id="12" name="Rectangle 11"/>
          <ns0:cNvSpPr/>
          <ns0:nvPr/>
        </ns0:nvSpPr>
        <ns0:spPr>
          <ns1:xfrm>
            <ns1:off x="3383280" y="1280160"/>
            <ns1:ext cx="2651760" cy="475488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383280" y="1280160"/>
            <ns1:ext cx="26517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069080" y="1417320"/>
            <ns1:ext cx="1280160" cy="7315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4069080" y="1463040"/>
            <ns1:ext cx="128016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1" i="0">
                <ns1:solidFill>
                  <ns1:srgbClr val="0D1B3E"/>
                </ns1:solidFill>
                <ns1:latin typeface="Calibri"/>
              </ns1:rPr>
              <ns1:t>6:30 PM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3520440" y="2331720"/>
            <ns1:ext cx="237744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C9A455"/>
                </ns1:solidFill>
                <ns1:latin typeface="Georgia"/>
              </ns1:rPr>
              <ns1:t>Cocktail Reception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3520440" y="3063240"/>
            <ns1:ext cx="237744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Sponsor activations, passed appetizers, curated networking with open bar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309360" y="1280160"/>
            <ns1:ext cx="2651760" cy="475488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Rectangle 18"/>
          <ns0:cNvSpPr/>
          <ns0:nvPr/>
        </ns0:nvSpPr>
        <ns0:spPr>
          <ns1:xfrm>
            <ns1:off x="6309360" y="1280160"/>
            <ns1:ext cx="26517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Rectangle 19"/>
          <ns0:cNvSpPr/>
          <ns0:nvPr/>
        </ns0:nvSpPr>
        <ns0:spPr>
          <ns1:xfrm>
            <ns1:off x="6995160" y="1417320"/>
            <ns1:ext cx="1280160" cy="7315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995160" y="1463040"/>
            <ns1:ext cx="128016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1" i="0">
                <ns1:solidFill>
                  <ns1:srgbClr val="0D1B3E"/>
                </ns1:solidFill>
                <ns1:latin typeface="Calibri"/>
              </ns1:rPr>
              <ns1:t>7:30 PM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6446520" y="2331720"/>
            <ns1:ext cx="237744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C9A455"/>
                </ns1:solidFill>
                <ns1:latin typeface="Georgia"/>
              </ns1:rPr>
              <ns1:t>Seated Dinner &amp; Keynote</ns1:t>
            </ns1:r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446520" y="3063240"/>
            <ns1:ext cx="237744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Executive keynote address, award presentations, gourmet plated dinner</ns1:t>
            </ns1:r>
          </ns1:p>
        </ns0:txBody>
      </ns0:sp>
      <ns0:sp>
        <ns0:nvSpPr>
          <ns0:cNvPr id="24" name="Rectangle 23"/>
          <ns0:cNvSpPr/>
          <ns0:nvPr/>
        </ns0:nvSpPr>
        <ns0:spPr>
          <ns1:xfrm>
            <ns1:off x="9235440" y="1280160"/>
            <ns1:ext cx="2651760" cy="475488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5" name="Rectangle 24"/>
          <ns0:cNvSpPr/>
          <ns0:nvPr/>
        </ns0:nvSpPr>
        <ns0:spPr>
          <ns1:xfrm>
            <ns1:off x="9235440" y="1280160"/>
            <ns1:ext cx="26517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6" name="Rectangle 25"/>
          <ns0:cNvSpPr/>
          <ns0:nvPr/>
        </ns0:nvSpPr>
        <ns0:spPr>
          <ns1:xfrm>
            <ns1:off x="9921240" y="1417320"/>
            <ns1:ext cx="1280160" cy="7315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9921240" y="1463040"/>
            <ns1:ext cx="128016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1" i="0">
                <ns1:solidFill>
                  <ns1:srgbClr val="0D1B3E"/>
                </ns1:solidFill>
                <ns1:latin typeface="Calibri"/>
              </ns1:rPr>
              <ns1:t>9:00 PM</ns1:t>
            </ns1:r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9372600" y="2331720"/>
            <ns1:ext cx="237744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C9A455"/>
                </ns1:solidFill>
                <ns1:latin typeface="Georgia"/>
              </ns1:rPr>
              <ns1:t>Closing Reception</ns1:t>
            </ns1:r>
          </ns1:p>
        </ns0:txBody>
      </ns0:sp>
      <ns0:sp>
        <ns0:nvSpPr>
          <ns0:cNvPr id="29" name="TextBox 28"/>
          <ns0:cNvSpPr txBox="1"/>
          <ns0:nvPr/>
        </ns0:nvSpPr>
        <ns0:spPr>
          <ns1:xfrm>
            <ns1:off x="9372600" y="3063240"/>
            <ns1:ext cx="2377440" cy="2560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Awards recognition, dessert buffet, open networking and farewell moments</ns1:t>
            </ns1:r>
          </ns1:p>
        </ns0:txBody>
      </ns0:sp>
      <ns0:sp>
        <ns0:nvSpPr>
          <ns0:cNvPr id="30" name="Rectangle 29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8122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1" name="TextBox 30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Executive Proposal  |  [Prospect_Company_K]' [Prospect_Company_K] of [Prospect_Company_K]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9728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109728"/>
            <ns1:ext cx="12191695" cy="27432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5" name="Picture 4" descr="awards-stage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137160"/>
            <ns1:ext cx="5486400" cy="6217920"/>
          </ns1:xfrm>
          <ns1:prstGeom prst="rect">
            <ns1:avLst/>
          </ns1:prstGeom>
        </ns0:spPr>
      </ns0:pic>
      <ns0:sp>
        <ns0:nvSpPr>
          <ns0:cNvPr id="6" name="Rectangle 5"/>
          <ns0:cNvSpPr/>
          <ns0:nvPr/>
        </ns0:nvSpPr>
        <ns0:spPr>
          <ns1:xfrm>
            <ns1:off x="0" y="137160"/>
            <ns1:ext cx="5486400" cy="6217920"/>
          </ns1:xfrm>
          <ns1:prstGeom prst="rect">
            <ns1:avLst/>
          </ns1:prstGeom>
          <ns1:solidFill>
            <ns1:srgbClr val="0D1B3E">
              <ns1:alpha val="40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57200" y="731520"/>
            <ns1:ext cx="4572000" cy="1463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200" b="1" i="0">
                <ns1:solidFill>
                  <ns1:srgbClr val="FFFFFF"/>
                </ns1:solidFill>
                <ns1:latin typeface="Georgia"/>
              </ns1:rPr>
              <ns1:t>Sponsor &amp;
Partner Activation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5760720" y="320040"/>
            <ns1:ext cx="59436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600" b="1" i="0">
                <ns1:solidFill>
                  <ns1:srgbClr val="0D1B3E"/>
                </ns1:solidFill>
                <ns1:latin typeface="Georgia"/>
              </ns1:rPr>
              <ns1:t>Sponsorship Opportunities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5760720" y="914400"/>
            <ns1:ext cx="41148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5760720" y="1097280"/>
            <ns1:ext cx="60350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Rectangle 10"/>
          <ns0:cNvSpPr/>
          <ns0:nvPr/>
        </ns0:nvSpPr>
        <ns0:spPr>
          <ns1:xfrm>
            <ns1:off x="5760720" y="1097280"/>
            <ns1:ext cx="54864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5943600" y="1170432"/>
            <ns1:ext cx="566928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455"/>
                </ns1:solidFill>
                <ns1:latin typeface="Calibri"/>
              </ns1:rPr>
              <ns1:t>PRESENTING SPONSOR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5943600" y="1600200"/>
            <ns1:ext cx="5669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Stage naming rights, branded registration portal, premier remarks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760720" y="2377439"/>
            <ns1:ext cx="60350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Rectangle 14"/>
          <ns0:cNvSpPr/>
          <ns0:nvPr/>
        </ns0:nvSpPr>
        <ns0:spPr>
          <ns1:xfrm>
            <ns1:off x="5760720" y="2377439"/>
            <ns1:ext cx="54864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5943600" y="2450591"/>
            <ns1:ext cx="566928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455"/>
                </ns1:solidFill>
                <ns1:latin typeface="Calibri"/>
              </ns1:rPr>
              <ns1:t>RECEPTION SPONSOR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5943600" y="2880359"/>
            <ns1:ext cx="5669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Cocktail hour branding, custom display, premium guest interaction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5760720" y="3657600"/>
            <ns1:ext cx="60350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Rectangle 18"/>
          <ns0:cNvSpPr/>
          <ns0:nvPr/>
        </ns0:nvSpPr>
        <ns0:spPr>
          <ns1:xfrm>
            <ns1:off x="5760720" y="3657600"/>
            <ns1:ext cx="54864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5943600" y="3730752"/>
            <ns1:ext cx="566928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455"/>
                </ns1:solidFill>
                <ns1:latin typeface="Calibri"/>
              </ns1:rPr>
              <ns1:t>AWARDS SPONSOR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5943600" y="4160520"/>
            <ns1:ext cx="5669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Award moment recognition, on-stage remarks, branded materials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5760720" y="4937759"/>
            <ns1:ext cx="6035040" cy="109728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Rectangle 22"/>
          <ns0:cNvSpPr/>
          <ns0:nvPr/>
        </ns0:nvSpPr>
        <ns0:spPr>
          <ns1:xfrm>
            <ns1:off x="5760720" y="4937759"/>
            <ns1:ext cx="54864" cy="109728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5943600" y="5010912"/>
            <ns1:ext cx="566928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455"/>
                </ns1:solidFill>
                <ns1:latin typeface="Calibri"/>
              </ns1:rPr>
              <ns1:t>COMMUNITY PARTNER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5943600" y="5440679"/>
            <ns1:ext cx="5669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E8E8"/>
                </ns1:solidFill>
                <ns1:latin typeface="Calibri"/>
              </ns1:rPr>
              <ns1:t>Expo table, program listing, digital recognition, logo placement</ns1:t>
            </ns1:r>
          </ns1:p>
        </ns0:txBody>
      </ns0:sp>
      <ns0:sp>
        <ns0:nvSpPr>
          <ns0:cNvPr id="26" name="Rectangle 25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Executive Proposal  |  [Prospect_Company_K]' [Prospect_Company_K] of [Prospect_Company_K]</ns1:t>
            </ns1:r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9144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548640" y="228600"/>
            <ns1:ext cx="10058400" cy="6858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400" b="1" i="0">
                <ns1:solidFill>
                  <ns1:srgbClr val="FFFFFF"/>
                </ns1:solidFill>
                <ns1:latin typeface="Georgia"/>
              </ns1:rPr>
              <ns1:t>Why [Provider_Company_D]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548640" y="1005840"/>
            <ns1:ext cx="4572000" cy="36576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371600"/>
            <ns1:ext cx="5394960" cy="219456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371600"/>
            <ns1:ext cx="53949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40080" y="1554480"/>
            <ns1:ext cx="5029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C9A455"/>
                </ns1:solidFill>
                <ns1:latin typeface="Georgia"/>
              </ns1:rPr>
              <ns1:t>[Prospect_Company_K]-Rooted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40080" y="2148840"/>
            <ns1:ext cx="5029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E8E8E8"/>
                </ns1:solidFill>
                <ns1:latin typeface="Calibri"/>
              </ns1:rPr>
              <ns1:t>Born and built in [Prospect_Company_K]. We know the venues, vendors, and logistics that make events work here.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6217920" y="1371600"/>
            <ns1:ext cx="5394960" cy="219456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Rectangle 10"/>
          <ns0:cNvSpPr/>
          <ns0:nvPr/>
        </ns0:nvSpPr>
        <ns0:spPr>
          <ns1:xfrm>
            <ns1:off x="6217920" y="1371600"/>
            <ns1:ext cx="53949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400800" y="1554480"/>
            <ns1:ext cx="5029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C9A455"/>
                </ns1:solidFill>
                <ns1:latin typeface="Georgia"/>
              </ns1:rPr>
              <ns1:t>Full-Service Production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400800" y="2148840"/>
            <ns1:ext cx="5029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E8E8E8"/>
                </ns1:solidFill>
                <ns1:latin typeface="Calibri"/>
              </ns1:rPr>
              <ns1:t>Venue sourcing, AV production, lighting, F&amp;B coordination, staffing, and day-of execution — one team.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57200" y="3840480"/>
            <ns1:ext cx="5394960" cy="219456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Rectangle 14"/>
          <ns0:cNvSpPr/>
          <ns0:nvPr/>
        </ns0:nvSpPr>
        <ns0:spPr>
          <ns1:xfrm>
            <ns1:off x="457200" y="3840480"/>
            <ns1:ext cx="53949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40080" y="4023360"/>
            <ns1:ext cx="5029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C9A455"/>
                </ns1:solidFill>
                <ns1:latin typeface="Georgia"/>
              </ns1:rPr>
              <ns1:t>Executive Audience Expertise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640080" y="4617720"/>
            <ns1:ext cx="5029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E8E8E8"/>
                </ns1:solidFill>
                <ns1:latin typeface="Calibri"/>
              </ns1:rPr>
              <ns1:t>Proven experience producing polished events for high-level corporate and membership audiences.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217920" y="3840480"/>
            <ns1:ext cx="5394960" cy="2194560"/>
          </ns1:xfrm>
          <ns1:prstGeom prst="rect">
            <ns1:avLst/>
          </ns1:prstGeom>
          <ns1:solidFill>
            <ns1:srgbClr val="12265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Rectangle 18"/>
          <ns0:cNvSpPr/>
          <ns0:nvPr/>
        </ns0:nvSpPr>
        <ns0:spPr>
          <ns1:xfrm>
            <ns1:off x="6217920" y="3840480"/>
            <ns1:ext cx="5394960" cy="54864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400800" y="4023360"/>
            <ns1:ext cx="5029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C9A455"/>
                </ns1:solidFill>
                <ns1:latin typeface="Georgia"/>
              </ns1:rPr>
              <ns1:t>Sponsor Activation Mastery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400800" y="4617720"/>
            <ns1:ext cx="5029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E8E8E8"/>
                </ns1:solidFill>
                <ns1:latin typeface="Calibri"/>
              </ns1:rPr>
              <ns1:t>We design sponsor integrations that deliver real ROI — not just logo placement.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0" y="6537960"/>
            <ns1:ext cx="12191695" cy="320040"/>
          </ns1:xfrm>
          <ns1:prstGeom prst="rect">
            <ns1:avLst/>
          </ns1:prstGeom>
          <ns1:solidFill>
            <ns1:srgbClr val="08122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365760" y="6556248"/>
            <ns1:ext cx="11430000" cy="25603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E8CF8A"/>
                </ns1:solidFill>
                <ns1:latin typeface="Calibri"/>
              </ns1:rPr>
              <ns1:t>[Provider_Company_D]  |  Executive Proposal  |  [Prospect_Company_K]' [Prospect_Company_K] of [Prospect_Company_K]</ns1:t>
            </ns1:r>
          </ns1:p>
        </ns0:txBody>
      </ns0:sp>
    </ns0:spTree>
  </ns0:cSld>
  <ns0:clrMapOvr>
    <ns1:masterClrMapping/>
  </ns0:clrMapOvr>
</ns0:sld>
</file>

<file path=ppt/slides/slide8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9728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6748272"/>
            <ns1:ext cx="12191695" cy="109728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5181904" y="1371600"/>
            <ns1:ext cx="1828800" cy="457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1371600" y="1600200"/>
            <ns1:ext cx="9448495" cy="20116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4200" b="1" i="0">
                <ns1:solidFill>
                  <ns1:srgbClr val="FFFFFF"/>
                </ns1:solidFill>
                <ns1:latin typeface="Georgia"/>
              </ns1:rPr>
              <ns1:t>Let's Build Something
Extraordinary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5181904" y="3657600"/>
            <ns1:ext cx="1828800" cy="457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1371600" y="3886200"/>
            <ns1:ext cx="9448495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E8E8E8"/>
                </ns1:solidFill>
                <ns1:latin typeface="Calibri"/>
              </ns1:rPr>
              <ns1:t>We'd love to bring this vision to life for The [Prospect_Company_K]' [Prospect_Company_K] of [Prospect_Company_K].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3657600" y="4572000"/>
            <ns1:ext cx="4876495" cy="731520"/>
          </ns1:xfrm>
          <ns1:prstGeom prst="rect">
            <ns1:avLst/>
          </ns1:prstGeom>
          <ns1:solidFill>
            <ns1:srgbClr val="C9A45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3657600" y="4617720"/>
            <ns1:ext cx="4876495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0D1B3E"/>
                </ns1:solidFill>
                <ns1:latin typeface="Calibri"/>
              </ns1:rPr>
              <ns1:t>Schedule a Discovery Conversation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1371600" y="5486400"/>
            <ns1:ext cx="9448495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E8CF8A"/>
                </ns1:solidFill>
                <ns1:latin typeface="Calibri"/>
              </ns1:rPr>
              <ns1:t>[Provider_Company_D]  |  [Prospect_Company_K], Illinois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1371600" y="5943600"/>
            <ns1:ext cx="9448495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200" b="0" i="0">
                <ns1:solidFill>
                  <ns1:srgbClr val="E8E8E8"/>
                </ns1:solidFill>
                <ns1:latin typeface="Calibri"/>
              </ns1:rPr>
              <ns1:t>hello@[Provider_Company_D].com  |  312-XXX-XXXX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