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5212080"/>
            <ns1:ext cx="12191695" cy="164592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5212080"/>
            <ns1:ext cx="12191695" cy="1645920"/>
          </ns1:xfrm>
          <ns1:prstGeom prst="rect">
            <ns1:avLst/>
          </ns1:prstGeom>
          <ns1:solidFill>
            <ns1:srgbClr val="0A3D8F">
              <ns1:alpha val="8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12191695" cy="2743200"/>
          </ns1:xfrm>
          <ns1:prstGeom prst="rect">
            <ns1:avLst/>
          </ns1:prstGeom>
          <ns1:solidFill>
            <ns1:srgbClr val="0A3D8F">
              <ns1:alpha val="6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0" y="0"/>
            <ns1:ext cx="12191695" cy="10972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22860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5E6C8"/>
                </ns1:solidFill>
                <ns1:latin typeface="Calibri"/>
              </ns1:rPr>
              <ns1:t>[Prospect_Company_J] [Prospect_Company_J] OF [Prospect_Company_J]®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777240"/>
            <ns1:ext cx="1005840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600" b="1">
                <ns1:solidFill>
                  <ns1:srgbClr val="FFFFFF"/>
                </ns1:solidFill>
                <ns1:latin typeface="Calibri"/>
              </ns1:rPr>
              <ns1:t>Summer Member</ns1:t>
            </ns1:r>
          </ns1:p>
          <ns1:p>
            <ns1:pPr algn="l"/>
            <ns1:r>
              <ns1:rPr sz="4600" b="1">
                <ns1:solidFill>
                  <ns1:srgbClr val="FFFFFF"/>
                </ns1:solidFill>
                <ns1:latin typeface="Calibri"/>
              </ns1:rPr>
              <ns1:t>Festival 2026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548640" y="2834640"/>
            <ns1:ext cx="5029200" cy="73152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534924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Proposed: August 2026  |  [Prospect_Company_J], Illinois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5943600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F5E6C8"/>
                </ns1:solidFill>
                <ns1:latin typeface="Calibri"/>
              </ns1:rPr>
              <ns1:t>Produced by [Provider_Company_D]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3716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37160"/>
            <ns1:ext cx="12191695" cy="457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365760"/>
            <ns1:ext cx="10058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0A3D8F"/>
                </ns1:solidFill>
                <ns1:latin typeface="Calibri"/>
              </ns1:rPr>
              <ns1:t>A Proposal for [Prospect_Company_J] [Prospect_Company_J] of [Prospect_Company_J]®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48640" y="1097280"/>
            <ns1:ext cx="4114800" cy="457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548640" y="1371600"/>
            <ns1:ext cx="3520440" cy="47548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548640" y="1371600"/>
            <ns1:ext cx="352044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31520" y="1600200"/>
            <ns1:ext cx="3154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5E6C8"/>
                </ns1:solidFill>
                <ns1:latin typeface="Calibri"/>
              </ns1:rPr>
              <ns1:t>Purpose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31520" y="2240280"/>
            <ns1:ext cx="3154680" cy="3566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FFFFF"/>
                </ns1:solidFill>
                <ns1:latin typeface="Calibri"/>
              </ns1:rPr>
              <ns1:t>Bring 16,000+ members together for [Prospect_Company_J]'s must-attend real estate community celebration of the year.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389120" y="1371600"/>
            <ns1:ext cx="3520440" cy="47548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389120" y="1371600"/>
            <ns1:ext cx="352044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572000" y="1600200"/>
            <ns1:ext cx="3154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5E6C8"/>
                </ns1:solidFill>
                <ns1:latin typeface="Calibri"/>
              </ns1:rPr>
              <ns1:t>Vision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4572000" y="2240280"/>
            <ns1:ext cx="3154680" cy="3566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FFFFF"/>
                </ns1:solidFill>
                <ns1:latin typeface="Calibri"/>
              </ns1:rPr>
              <ns1:t>A vibrant outdoor festival rooted in the [Prospect_Company_J] neighborhoods your members know and serve every day.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229600" y="1371600"/>
            <ns1:ext cx="3520440" cy="47548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8229600" y="1371600"/>
            <ns1:ext cx="352044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412480" y="1600200"/>
            <ns1:ext cx="3154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5E6C8"/>
                </ns1:solidFill>
                <ns1:latin typeface="Calibri"/>
              </ns1:rPr>
              <ns1:t>Approach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8412480" y="2240280"/>
            <ns1:ext cx="3154680" cy="3566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FFFFF"/>
                </ns1:solidFill>
                <ns1:latin typeface="Calibri"/>
              </ns1:rPr>
              <ns1:t>Full-service outdoor production — permits, tenting, AV, F&amp;B, entertainment, and sponsor integration.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F5E6C8"/>
                </ns1:solidFill>
                <ns1:latin typeface="Calibri"/>
              </ns1:rPr>
              <ns1:t>[Provider_Company_D]  |  [Prospect_Company_J], Illinois  |  Member Festival Proposal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concept-festival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6858000" y="0"/>
            <ns1:ext cx="5333695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6858000" y="0"/>
            <ns1:ext cx="5333695" cy="685800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6858000" y="0"/>
            <ns1:ext cx="5333695" cy="6858000"/>
          </ns1:xfrm>
          <ns1:prstGeom prst="rect">
            <ns1:avLst/>
          </ns1:prstGeom>
          <ns1:solidFill>
            <ns1:srgbClr val="0A3D8F">
              <ns1:alpha val="3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0" y="0"/>
            <ns1:ext cx="109728" cy="685800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65760" y="457200"/>
            <ns1:ext cx="621792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5E6C8"/>
                </ns1:solidFill>
                <ns1:latin typeface="Calibri"/>
              </ns1:rPr>
              <ns1:t>EVENT CONCEPT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65760" y="868680"/>
            <ns1:ext cx="4572000" cy="457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365760" y="1005840"/>
            <ns1:ext cx="6400800" cy="1645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[Prospect_Company_J] [Prospect_Company_J]®
Summer Fest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365760" y="2926080"/>
            <ns1:ext cx="45720" cy="36576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94360" y="2926080"/>
            <ns1:ext cx="61264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FFFFF"/>
                </ns1:solidFill>
                <ns1:latin typeface="Calibri"/>
              </ns1:rPr>
              <ns1:t>An outdoor celebration of [Prospect_Company_J] real estate &amp; community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365760" y="3639312"/>
            <ns1:ext cx="45720" cy="36576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594360" y="3639312"/>
            <ns1:ext cx="61264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FFFFF"/>
                </ns1:solidFill>
                <ns1:latin typeface="Calibri"/>
              </ns1:rPr>
              <ns1:t>Live entertainment  ·  Sponsor expo  ·  Member networking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365760" y="4352544"/>
            <ns1:ext cx="45720" cy="36576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594360" y="4352544"/>
            <ns1:ext cx="61264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FFFFF"/>
                </ns1:solidFill>
                <ns1:latin typeface="Calibri"/>
              </ns1:rPr>
              <ns1:t>300–800 attendees  |  Members, affiliates, community partners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365760" y="5065776"/>
            <ns1:ext cx="45720" cy="36576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594360" y="5065776"/>
            <ns1:ext cx="61264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FFFFF"/>
                </ns1:solidFill>
                <ns1:latin typeface="Calibri"/>
              </ns1:rPr>
              <ns1:t>Proposed: August 2026  |  [Prospect_Company_J] lakefront park setting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6285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F5E6C8"/>
                </ns1:solidFill>
                <ns1:latin typeface="Calibri"/>
              </ns1:rPr>
              <ns1:t>[Provider_Company_D]  |  Member Festival Proposal  |  [Prospect_Company_J] [Prospect_Company_J] of [Prospect_Company_J]®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3716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37160"/>
            <ns1:ext cx="12191695" cy="457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228600"/>
            <ns1:ext cx="73152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1" i="0">
                <ns1:solidFill>
                  <ns1:srgbClr val="C8102E"/>
                </ns1:solidFill>
                <ns1:latin typeface="Calibri"/>
              </ns1:rPr>
              <ns1:t>VENUE: [Prospect_Company_J]'S GREAT OUTDOORS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502920"/>
            <ns1:ext cx="8686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0A3D8F"/>
                </ns1:solidFill>
                <ns1:latin typeface="Calibri"/>
              </ns1:rPr>
              <ns1:t>Millennium Park or [Prospect_Company_J] Riverwalk</ns1:t>
            </ns1:r>
          </ns1:p>
        </ns0:txBody>
      </ns0:sp>
      <ns0:pic>
        <ns0:nvPicPr>
          <ns0:cNvPr id="7" name="Picture 6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457200" y="1234440"/>
            <ns1:ext cx="7772400" cy="3977639"/>
          </ns1:xfrm>
          <ns1:prstGeom prst="rect">
            <ns1:avLst/>
          </ns1:prstGeom>
        </ns0:spPr>
      </ns0:pic>
      <ns0:sp>
        <ns0:nvSpPr>
          <ns0:cNvPr id="8" name="TextBox 7"/>
          <ns0:cNvSpPr txBox="1"/>
          <ns0:nvPr/>
        </ns0:nvSpPr>
        <ns0:spPr>
          <ns1:xfrm>
            <ns1:off x="457200" y="5257800"/>
            <ns1:ext cx="77724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800" b="0" i="1">
                <ns1:solidFill>
                  <ns1:srgbClr val="555565"/>
                </ns1:solidFill>
                <ns1:latin typeface="Calibri"/>
              </ns1:rPr>
              <ns1:t>Conceptual layout; outdoor venue permit and final layout subject to park authority approval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8503920" y="1234440"/>
            <ns1:ext cx="3291840" cy="10972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8503920" y="1234440"/>
            <ns1:ext cx="64008" cy="109728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8686800" y="1325880"/>
            <ns1:ext cx="28346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100" b="1" i="0">
                <ns1:solidFill>
                  <ns1:srgbClr val="F5E6C8"/>
                </ns1:solidFill>
                <ns1:latin typeface="Calibri"/>
              </ns1:rPr>
              <ns1:t>300–800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8686800" y="1828800"/>
            <ns1:ext cx="2834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FFFFF"/>
                </ns1:solidFill>
                <ns1:latin typeface="Calibri"/>
              </ns1:rPr>
              <ns1:t>Guest Capacity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8503920" y="2560320"/>
            <ns1:ext cx="3291840" cy="10972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8503920" y="2560320"/>
            <ns1:ext cx="64008" cy="109728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8686800" y="2651760"/>
            <ns1:ext cx="28346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100" b="1" i="0">
                <ns1:solidFill>
                  <ns1:srgbClr val="F5E6C8"/>
                </ns1:solidFill>
                <ns1:latin typeface="Calibri"/>
              </ns1:rPr>
              <ns1:t>Multi-Zone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686800" y="3154679"/>
            <ns1:ext cx="2834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FFFFF"/>
                </ns1:solidFill>
                <ns1:latin typeface="Calibri"/>
              </ns1:rPr>
              <ns1:t>Festival layout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8503920" y="3886200"/>
            <ns1:ext cx="3291840" cy="10972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8503920" y="3886200"/>
            <ns1:ext cx="64008" cy="109728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8686800" y="3977639"/>
            <ns1:ext cx="28346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100" b="1" i="0">
                <ns1:solidFill>
                  <ns1:srgbClr val="F5E6C8"/>
                </ns1:solidFill>
                <ns1:latin typeface="Calibri"/>
              </ns1:rPr>
              <ns1:t>Full Permits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686800" y="4480560"/>
            <ns1:ext cx="2834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FFFFF"/>
                </ns1:solidFill>
                <ns1:latin typeface="Calibri"/>
              </ns1:rPr>
              <ns1:t>SEM manages logistics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8503920" y="5212079"/>
            <ns1:ext cx="3291840" cy="10972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Rectangle 21"/>
          <ns0:cNvSpPr/>
          <ns0:nvPr/>
        </ns0:nvSpPr>
        <ns0:spPr>
          <ns1:xfrm>
            <ns1:off x="8503920" y="5212079"/>
            <ns1:ext cx="64008" cy="109728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8686800" y="5303519"/>
            <ns1:ext cx="28346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100" b="1" i="0">
                <ns1:solidFill>
                  <ns1:srgbClr val="F5E6C8"/>
                </ns1:solidFill>
                <ns1:latin typeface="Calibri"/>
              </ns1:rPr>
              <ns1:t>Sponsor Expo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8686800" y="5806440"/>
            <ns1:ext cx="2834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FFFFF"/>
                </ns1:solidFill>
                <ns1:latin typeface="Calibri"/>
              </ns1:rPr>
              <ns1:t>Branded booths + activations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F5E6C8"/>
                </ns1:solidFill>
                <ns1:latin typeface="Calibri"/>
              </ns1:rPr>
              <ns1:t>[Provider_Company_D]  |  Member Festival Proposal  |  [Prospect_Company_J] [Prospect_Company_J] of [Prospect_Company_J]®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5E6C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9144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228600"/>
            <ns1:ext cx="96012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0A3D8F"/>
                </ns1:solidFill>
                <ns1:latin typeface="Calibri"/>
              </ns1:rPr>
              <ns1:t>The Festival Experience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48640" y="960120"/>
            <ns1:ext cx="10972800" cy="457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80160"/>
            <ns1:ext cx="2651760" cy="484632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80160"/>
            <ns1:ext cx="265176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1051560" y="1463040"/>
            <ns1:ext cx="1463040" cy="7315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1051560" y="1490472"/>
            <ns1:ext cx="146304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1" i="0">
                <ns1:solidFill>
                  <ns1:srgbClr val="FFFFFF"/>
                </ns1:solidFill>
                <ns1:latin typeface="Calibri"/>
              </ns1:rPr>
              <ns1:t>11:00 AM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94360" y="2377440"/>
            <ns1:ext cx="237744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5E6C8"/>
                </ns1:solidFill>
                <ns1:latin typeface="Calibri"/>
              </ns1:rPr>
              <ns1:t>Gates Open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94360" y="3063240"/>
            <ns1:ext cx="237744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FFFFF"/>
                </ns1:solidFill>
                <ns1:latin typeface="Calibri"/>
              </ns1:rPr>
              <ns1:t>Welcome moment, sponsor check-in activations, branded first impression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3383280" y="1280160"/>
            <ns1:ext cx="2651760" cy="484632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383280" y="1280160"/>
            <ns1:ext cx="265176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3977640" y="1463040"/>
            <ns1:ext cx="1463040" cy="7315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3977640" y="1490472"/>
            <ns1:ext cx="146304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1" i="0">
                <ns1:solidFill>
                  <ns1:srgbClr val="FFFFFF"/>
                </ns1:solidFill>
                <ns1:latin typeface="Calibri"/>
              </ns1:rPr>
              <ns1:t>12:00 PM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3520440" y="2377440"/>
            <ns1:ext cx="237744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5E6C8"/>
                </ns1:solidFill>
                <ns1:latin typeface="Calibri"/>
              </ns1:rPr>
              <ns1:t>Festival Begins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3520440" y="3063240"/>
            <ns1:ext cx="237744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FFFFF"/>
                </ns1:solidFill>
                <ns1:latin typeface="Calibri"/>
              </ns1:rPr>
              <ns1:t>Live entertainment on main stage, food village opens, member expo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309360" y="1280160"/>
            <ns1:ext cx="2651760" cy="484632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309360" y="1280160"/>
            <ns1:ext cx="265176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Rectangle 19"/>
          <ns0:cNvSpPr/>
          <ns0:nvPr/>
        </ns0:nvSpPr>
        <ns0:spPr>
          <ns1:xfrm>
            <ns1:off x="6903720" y="1463040"/>
            <ns1:ext cx="1463040" cy="7315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903720" y="1490472"/>
            <ns1:ext cx="146304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1" i="0">
                <ns1:solidFill>
                  <ns1:srgbClr val="FFFFFF"/>
                </ns1:solidFill>
                <ns1:latin typeface="Calibri"/>
              </ns1:rPr>
              <ns1:t>2:00 PM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446520" y="2377440"/>
            <ns1:ext cx="237744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5E6C8"/>
                </ns1:solidFill>
                <ns1:latin typeface="Calibri"/>
              </ns1:rPr>
              <ns1:t>Main Program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446520" y="3063240"/>
            <ns1:ext cx="237744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FFFFF"/>
                </ns1:solidFill>
                <ns1:latin typeface="Calibri"/>
              </ns1:rPr>
              <ns1:t>Industry speakers, member awards ceremony, [Prospect_Company_J] spotlights</ns1:t>
            </ns1:r>
          </ns1:p>
        </ns0:txBody>
      </ns0:sp>
      <ns0:sp>
        <ns0:nvSpPr>
          <ns0:cNvPr id="24" name="Rectangle 23"/>
          <ns0:cNvSpPr/>
          <ns0:nvPr/>
        </ns0:nvSpPr>
        <ns0:spPr>
          <ns1:xfrm>
            <ns1:off x="9235440" y="1280160"/>
            <ns1:ext cx="2651760" cy="484632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Rectangle 24"/>
          <ns0:cNvSpPr/>
          <ns0:nvPr/>
        </ns0:nvSpPr>
        <ns0:spPr>
          <ns1:xfrm>
            <ns1:off x="9235440" y="1280160"/>
            <ns1:ext cx="265176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Rectangle 25"/>
          <ns0:cNvSpPr/>
          <ns0:nvPr/>
        </ns0:nvSpPr>
        <ns0:spPr>
          <ns1:xfrm>
            <ns1:off x="9829800" y="1463040"/>
            <ns1:ext cx="1463040" cy="7315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9829800" y="1490472"/>
            <ns1:ext cx="146304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1" i="0">
                <ns1:solidFill>
                  <ns1:srgbClr val="FFFFFF"/>
                </ns1:solidFill>
                <ns1:latin typeface="Calibri"/>
              </ns1:rPr>
              <ns1:t>4:00 PM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9372600" y="2377440"/>
            <ns1:ext cx="237744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5E6C8"/>
                </ns1:solidFill>
                <ns1:latin typeface="Calibri"/>
              </ns1:rPr>
              <ns1:t>Sunset Reception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9372600" y="3063240"/>
            <ns1:ext cx="237744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FFFFF"/>
                </ns1:solidFill>
                <ns1:latin typeface="Calibri"/>
              </ns1:rPr>
              <ns1:t>Outdoor networking reception, curated music, warm farewell close</ns1:t>
            </ns1:r>
          </ns1:p>
        </ns0:txBody>
      </ns0:sp>
      <ns0:sp>
        <ns0:nvSpPr>
          <ns0:cNvPr id="30" name="Rectangle 29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F5E6C8"/>
                </ns1:solidFill>
                <ns1:latin typeface="Calibri"/>
              </ns1:rPr>
              <ns1:t>[Provider_Company_D]  |  Member Festival Proposal  |  [Prospect_Company_J] [Prospect_Company_J] of [Prospect_Company_J]®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3716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37160"/>
            <ns1:ext cx="12191695" cy="457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5" name="Picture 4" descr="sponsor-evening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182880"/>
            <ns1:ext cx="5303520" cy="6492240"/>
          </ns1:xfrm>
          <ns1:prstGeom prst="rect">
            <ns1:avLst/>
          </ns1:prstGeom>
        </ns0:spPr>
      </ns0:pic>
      <ns0:sp>
        <ns0:nvSpPr>
          <ns0:cNvPr id="6" name="Rectangle 5"/>
          <ns0:cNvSpPr/>
          <ns0:nvPr/>
        </ns0:nvSpPr>
        <ns0:spPr>
          <ns1:xfrm>
            <ns1:off x="0" y="182880"/>
            <ns1:ext cx="5303520" cy="6492240"/>
          </ns1:xfrm>
          <ns1:prstGeom prst="rect">
            <ns1:avLst/>
          </ns1:prstGeom>
          <ns1:solidFill>
            <ns1:srgbClr val="0A3D8F">
              <ns1:alpha val="4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65760" y="731520"/>
            <ns1:ext cx="4572000" cy="1463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FFFFF"/>
                </ns1:solidFill>
                <ns1:latin typeface="Calibri"/>
              </ns1:rPr>
              <ns1:t>Sponsorship &amp;
Affiliate Opportunities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0" y="320040"/>
            <ns1:ext cx="630936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400" b="1" i="0">
                <ns1:solidFill>
                  <ns1:srgbClr val="0A3D8F"/>
                </ns1:solidFill>
                <ns1:latin typeface="Calibri"/>
              </ns1:rPr>
              <ns1:t>Partner with [Prospect_Company_J] [Prospect_Company_J]®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5486400" y="960120"/>
            <ns1:ext cx="4389120" cy="457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5486400" y="1097280"/>
            <ns1:ext cx="6309360" cy="114300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5486400" y="1097280"/>
            <ns1:ext cx="64008" cy="114300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669280" y="1188720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5E6C8"/>
                </ns1:solidFill>
                <ns1:latin typeface="Calibri"/>
              </ns1:rPr>
              <ns1:t>PRESENTING SPONSOR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5669280" y="1627631"/>
            <ns1:ext cx="5943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FFFFF"/>
                </ns1:solidFill>
                <ns1:latin typeface="Calibri"/>
              </ns1:rPr>
              <ns1:t>Main stage naming rights, branded welcome arch, logo prominence throughout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486400" y="2377439"/>
            <ns1:ext cx="6309360" cy="114300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486400" y="2377439"/>
            <ns1:ext cx="64008" cy="114300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5669280" y="2468879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5E6C8"/>
                </ns1:solidFill>
                <ns1:latin typeface="Calibri"/>
              </ns1:rPr>
              <ns1:t>FOOD VILLAGE SPONSOR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5669280" y="2907791"/>
            <ns1:ext cx="5943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FFFFF"/>
                </ns1:solidFill>
                <ns1:latin typeface="Calibri"/>
              </ns1:rPr>
              <ns1:t>Branded catering zone, sampling experiences, member interaction moments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5486400" y="3657600"/>
            <ns1:ext cx="6309360" cy="114300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5486400" y="3657600"/>
            <ns1:ext cx="64008" cy="114300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5669280" y="3749039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5E6C8"/>
                </ns1:solidFill>
                <ns1:latin typeface="Calibri"/>
              </ns1:rPr>
              <ns1:t>ENTERTAINMENT SPONSOR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5669280" y="4187952"/>
            <ns1:ext cx="5943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FFFFF"/>
                </ns1:solidFill>
                <ns1:latin typeface="Calibri"/>
              </ns1:rPr>
              <ns1:t>Live performance recognition, stage branding, on-program acknowledgment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5486400" y="4937759"/>
            <ns1:ext cx="6309360" cy="114300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Rectangle 22"/>
          <ns0:cNvSpPr/>
          <ns0:nvPr/>
        </ns0:nvSpPr>
        <ns0:spPr>
          <ns1:xfrm>
            <ns1:off x="5486400" y="4937759"/>
            <ns1:ext cx="64008" cy="114300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5669280" y="5029199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5E6C8"/>
                </ns1:solidFill>
                <ns1:latin typeface="Calibri"/>
              </ns1:rPr>
              <ns1:t>COMMUNITY PARTNER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5669280" y="5468112"/>
            <ns1:ext cx="5943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FFFFF"/>
                </ns1:solidFill>
                <ns1:latin typeface="Calibri"/>
              </ns1:rPr>
              <ns1:t>Expo booth, program listing, member-facing digital and print visibility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F5E6C8"/>
                </ns1:solidFill>
                <ns1:latin typeface="Calibri"/>
              </ns1:rPr>
              <ns1:t>[Provider_Company_D]  |  Member Festival Proposal  |  [Prospect_Company_J] [Prospect_Company_J] of [Prospect_Company_J]®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5E6C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9144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228600"/>
            <ns1:ext cx="96012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0A3D8F"/>
                </ns1:solidFill>
                <ns1:latin typeface="Calibri"/>
              </ns1:rPr>
              <ns1:t>Why [Provider_Company_D]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48640" y="1005840"/>
            <ns1:ext cx="4572000" cy="457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371600"/>
            <ns1:ext cx="5394960" cy="22402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371600"/>
            <ns1:ext cx="539496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55448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F5E6C8"/>
                </ns1:solidFill>
                <ns1:latin typeface="Calibri"/>
              </ns1:rPr>
              <ns1:t>[Prospect_Company_J]-Native Team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2148840"/>
            <ns1:ext cx="502920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Deep city knowledge — we know the parks, permit processes, and production partners.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217920" y="1371600"/>
            <ns1:ext cx="5394960" cy="22402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217920" y="1371600"/>
            <ns1:ext cx="539496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0" y="155448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F5E6C8"/>
                </ns1:solidFill>
                <ns1:latin typeface="Calibri"/>
              </ns1:rPr>
              <ns1:t>Outdoor Event [Provider_Company_D]ists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00800" y="2148840"/>
            <ns1:ext cx="502920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Tenting, AV, power, weather contingency, load-in logistics — we handle it all.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57200" y="3840480"/>
            <ns1:ext cx="5394960" cy="22402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3840480"/>
            <ns1:ext cx="539496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40080" y="402336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F5E6C8"/>
                </ns1:solidFill>
                <ns1:latin typeface="Calibri"/>
              </ns1:rPr>
              <ns1:t>[Prospect_Company_J] Event Experience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640080" y="4617720"/>
            <ns1:ext cx="502920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We understand member-driven audiences and how to make them feel valued.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217920" y="3840480"/>
            <ns1:ext cx="5394960" cy="224028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217920" y="3840480"/>
            <ns1:ext cx="5394960" cy="6400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0" y="402336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F5E6C8"/>
                </ns1:solidFill>
                <ns1:latin typeface="Calibri"/>
              </ns1:rPr>
              <ns1:t>Sponsor Integration Mastery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400800" y="4617720"/>
            <ns1:ext cx="502920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Designing activations that deliver measurable value for sponsors at every level.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F5E6C8"/>
                </ns1:solidFill>
                <ns1:latin typeface="Calibri"/>
              </ns1:rPr>
              <ns1:t>[Provider_Company_D]  |  Member Festival Proposal  |  [Prospect_Company_J] [Prospect_Company_J] of [Prospect_Company_J]®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A3D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0972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48272"/>
            <ns1:ext cx="12191695" cy="109728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5181904" y="1463040"/>
            <ns1:ext cx="1828800" cy="54864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914400" y="1645920"/>
            <ns1:ext cx="10362895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200" b="1" i="0">
                <ns1:solidFill>
                  <ns1:srgbClr val="FFFFFF"/>
                </ns1:solidFill>
                <ns1:latin typeface="Calibri"/>
              </ns1:rPr>
              <ns1:t>Let's Celebrate
[Prospect_Company_J] Together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5181904" y="3703320"/>
            <ns1:ext cx="1828800" cy="54864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828800" y="3931920"/>
            <ns1:ext cx="8534095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0">
                <ns1:solidFill>
                  <ns1:srgbClr val="F5E6C8"/>
                </ns1:solidFill>
                <ns1:latin typeface="Calibri"/>
              </ns1:rPr>
              <ns1:t>We're ready to bring the [Prospect_Company_J] [Prospect_Company_J]® Summer Fest to life.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3474720" y="4617720"/>
            <ns1:ext cx="5242255" cy="731520"/>
          </ns1:xfrm>
          <ns1:prstGeom prst="rect">
            <ns1:avLst/>
          </ns1:prstGeom>
          <ns1:solidFill>
            <ns1:srgbClr val="C810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3474720" y="4663440"/>
            <ns1:ext cx="5242255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1" i="0">
                <ns1:solidFill>
                  <ns1:srgbClr val="FFFFFF"/>
                </ns1:solidFill>
                <ns1:latin typeface="Calibri"/>
              </ns1:rPr>
              <ns1:t>Schedule a Site Walk &amp; Planning Call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1371600" y="5532120"/>
            <ns1:ext cx="9448495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F5E6C8"/>
                </ns1:solidFill>
                <ns1:latin typeface="Calibri"/>
              </ns1:rPr>
              <ns1:t>[Provider_Company_D]  |  [Prospect_Company_J], Illinois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1371600" y="5943600"/>
            <ns1:ext cx="9448495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FFFFFF"/>
                </ns1:solidFill>
                <ns1:latin typeface="Calibri"/>
              </ns1:rPr>
              <ns1:t>hello@[Provider_Company_D].com  |  312-XXX-XXXX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