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pic>
        <ns0:nvPicPr>
          <ns0:cNvPr id="2" name="Picture 1" descr="deck_cover_taxinstitute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88952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3474720"/>
            <ns1:ext cx="12188952" cy="3383280"/>
          </ns1:xfrm>
          <ns1:prstGeom prst="rect">
            <ns1:avLst/>
          </ns1:prstGeom>
          <ns1:solidFill>
            <ns1:srgbClr val="0A1428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3474720"/>
            <ns1:ext cx="128016" cy="338328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320040" y="3639312"/>
            <ns1:ext cx="10972800" cy="47548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E0C055"/>
                </ns1:solidFill>
                <ns1:latin typeface="Calibri"/>
              </ns1:rPr>
              <ns1:t>A LANDMARK ANNUAL GALA AT [Provider_Company_C]</ns1:t>
            </ns1:r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320040" y="4023360"/>
            <ns1:ext cx="10972800" cy="10058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4000" b="1" i="0">
                <ns1:solidFill>
                  <ns1:srgbClr val="FFFFFF"/>
                </ns1:solidFill>
                <ns1:latin typeface="Calibri"/>
              </ns1:rPr>
              <ns1:t>The [Prospect_Company_I]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320040" y="4919472"/>
            <ns1:ext cx="86868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0" i="0">
                <ns1:solidFill>
                  <ns1:srgbClr val="C4CEE8"/>
                </ns1:solidFill>
                <ns1:latin typeface="Calibri"/>
              </ns1:rPr>
              <ns1:t>Corporate Gala, Launch &amp; [Prospect_Company_I] Summit Partnership Proposal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320040" y="5577840"/>
            <ns1:ext cx="1097280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8090B4"/>
                </ns1:solidFill>
                <ns1:latin typeface="Calibri"/>
              </ns1:rPr>
              <ns1:t>[Provider_Company_C]  |  [Provider_Company_C] Oly[Prospect_Company_A]c Park  |  Proposed: October 2027</ns1:t>
            </ns1:r>
          </ns1:p>
        </ns0:txBody>
      </ns0:sp>
    </ns0:spTree>
  </ns0:cSld>
  <ns0:clrMapOvr>
    <ns1:masterClrMapping/>
  </ns0:clrMapOvr>
</ns0:sld>
</file>

<file path=ppt/slides/slide2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88952" cy="6858000"/>
          </ns1:xfrm>
          <ns1:prstGeom prst="rect">
            <ns1:avLst/>
          </ns1:prstGeom>
          <ns1:solidFill>
            <ns1:srgbClr val="F9F5E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88952" cy="73152"/>
          </ns1:xfrm>
          <ns1:prstGeom prst="rect">
            <ns1:avLst/>
          </ns1:prstGeom>
          <ns1:solidFill>
            <ns1:srgbClr val="1C2B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82880"/>
            <ns1:ext cx="1097280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600" b="1" i="0">
                <ns1:solidFill>
                  <ns1:srgbClr val="1C2B4A"/>
                </ns1:solidFill>
                <ns1:latin typeface="Calibri"/>
              </ns1:rPr>
              <ns1:t>THE [Prospect_Company_I] DESERVES [Provider_Company_C]'S FINEST VENUE</ns1:t>
            </ns1:r>
          </ns1:p>
        </ns0:txBody>
      </ns0:sp>
      <ns0:pic>
        <ns0:nvPicPr>
          <ns0:cNvPr id="5" name="Picture 4" descr="taxinstitute_venue_fit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6492240" y="960120"/>
            <ns1:ext cx="5303520" cy="4389120"/>
          </ns1:xfrm>
          <ns1:prstGeom prst="rect">
            <ns1:avLst/>
          </ns1:prstGeom>
        </ns0:spPr>
      </ns0:pic>
      <ns0:sp>
        <ns0:nvSpPr>
          <ns0:cNvPr id="6" name="Rectangle 5"/>
          <ns0:cNvSpPr/>
          <ns0:nvPr/>
        </ns0:nvSpPr>
        <ns0:spPr>
          <ns1:xfrm>
            <ns1:off x="457200" y="1005840"/>
            <ns1:ext cx="5760720" cy="105156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Rectangle 6"/>
          <ns0:cNvSpPr/>
          <ns0:nvPr/>
        </ns0:nvSpPr>
        <ns0:spPr>
          <ns1:xfrm>
            <ns1:off x="457200" y="1005840"/>
            <ns1:ext cx="91440" cy="105156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685800" y="1107440"/>
            <ns1:ext cx="484632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1C2B4A"/>
                </ns1:solidFill>
                <ns1:latin typeface="Calibri"/>
              </ns1:rPr>
              <ns1:t>Australia's Leading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685800" y="1437640"/>
            <ns1:ext cx="484632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445566"/>
                </ns1:solidFill>
                <ns1:latin typeface="Calibri"/>
              </ns1:rPr>
              <ns1:t>[Prospect_Company_I] professional association — 30+ years of membership excellence</ns1:t>
            </ns1:r>
          </ns1:p>
        </ns0:txBody>
      </ns0:sp>
      <ns0:sp>
        <ns0:nvSpPr>
          <ns0:cNvPr id="10" name="Rectangle 9"/>
          <ns0:cNvSpPr/>
          <ns0:nvPr/>
        </ns0:nvSpPr>
        <ns0:spPr>
          <ns1:xfrm>
            <ns1:off x="457200" y="2240280"/>
            <ns1:ext cx="5760720" cy="105156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Rectangle 10"/>
          <ns0:cNvSpPr/>
          <ns0:nvPr/>
        </ns0:nvSpPr>
        <ns0:spPr>
          <ns1:xfrm>
            <ns1:off x="457200" y="2240280"/>
            <ns1:ext cx="91440" cy="105156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685800" y="2341880"/>
            <ns1:ext cx="484632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1C2B4A"/>
                </ns1:solidFill>
                <ns1:latin typeface="Calibri"/>
              </ns1:rPr>
              <ns1:t>The [Prospect_Company_I] Summit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685800" y="2672080"/>
            <ns1:ext cx="484632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445566"/>
                </ns1:solidFill>
                <ns1:latin typeface="Calibri"/>
              </ns1:rPr>
              <ns1:t>Flagship annual conference attracting Australia's top [Prospect_Company_I] practitioners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457200" y="3474720"/>
            <ns1:ext cx="5760720" cy="105156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Rectangle 14"/>
          <ns0:cNvSpPr/>
          <ns0:nvPr/>
        </ns0:nvSpPr>
        <ns0:spPr>
          <ns1:xfrm>
            <ns1:off x="457200" y="3474720"/>
            <ns1:ext cx="91440" cy="105156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685800" y="3576320"/>
            <ns1:ext cx="484632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1C2B4A"/>
                </ns1:solidFill>
                <ns1:latin typeface="Calibri"/>
              </ns1:rPr>
              <ns1:t>National Conferences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685800" y="3906520"/>
            <ns1:ext cx="484632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445566"/>
                </ns1:solidFill>
                <ns1:latin typeface="Calibri"/>
              </ns1:rPr>
              <ns1:t>Forums, conventions, masterclasses and awards across Australia</ns1:t>
            </ns1:r>
          </ns1:p>
        </ns0:txBody>
      </ns0:sp>
      <ns0:sp>
        <ns0:nvSpPr>
          <ns0:cNvPr id="18" name="Rectangle 17"/>
          <ns0:cNvSpPr/>
          <ns0:nvPr/>
        </ns0:nvSpPr>
        <ns0:spPr>
          <ns1:xfrm>
            <ns1:off x="457200" y="4709160"/>
            <ns1:ext cx="5760720" cy="105156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Rectangle 18"/>
          <ns0:cNvSpPr/>
          <ns0:nvPr/>
        </ns0:nvSpPr>
        <ns0:spPr>
          <ns1:xfrm>
            <ns1:off x="457200" y="4709160"/>
            <ns1:ext cx="91440" cy="105156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685800" y="4810760"/>
            <ns1:ext cx="484632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1C2B4A"/>
                </ns1:solidFill>
                <ns1:latin typeface="Calibri"/>
              </ns1:rPr>
              <ns1:t>[Provider_Company_C]</ns1:t>
            </ns1:r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685800" y="5140960"/>
            <ns1:ext cx="484632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445566"/>
                </ns1:solidFill>
                <ns1:latin typeface="Calibri"/>
              </ns1:rPr>
              <ns1:t>[Provider_Company_C]'s most prestigious major event address at Oly[Prospect_Company_A]c Park</ns1:t>
            </ns1:r>
          </ns1:p>
        </ns0:txBody>
      </ns0:sp>
    </ns0:spTree>
  </ns0:cSld>
  <ns0:clrMapOvr>
    <ns1:masterClrMapping/>
  </ns0:clrMapOvr>
</ns0:sld>
</file>

<file path=ppt/slides/slide3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88952" cy="6858000"/>
          </ns1:xfrm>
          <ns1:prstGeom prst="rect">
            <ns1:avLst/>
          </ns1:prstGeom>
          <ns1:solidFill>
            <ns1:srgbClr val="1C2B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88952" cy="73152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82880"/>
            <ns1:ext cx="109728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400" b="1" i="0">
                <ns1:solidFill>
                  <ns1:srgbClr val="FFFFFF"/>
                </ns1:solidFill>
                <ns1:latin typeface="Calibri"/>
              </ns1:rPr>
              <ns1:t>EVENT CONCEPT: THE [Prospect_Company_I] SUMMIT 2027 AT [Provider_Company_C]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457200" y="777240"/>
            <ns1:ext cx="1097280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E0C055"/>
                </ns1:solidFill>
                <ns1:latin typeface="Calibri"/>
              </ns1:rPr>
              <ns1:t>Two days. One iconic precinct. Australia's definitive [Prospect_Company_I] event.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457200" y="1371600"/>
            <ns1:ext cx="5486400" cy="50292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640080" y="1389888"/>
            <ns1:ext cx="512064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E0C055"/>
                </ns1:solidFill>
                <ns1:latin typeface="Calibri"/>
              </ns1:rPr>
              <ns1:t>DAY 1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640080" y="1965960"/>
            <ns1:ext cx="5120640" cy="118872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Rectangle 8"/>
          <ns0:cNvSpPr/>
          <ns0:nvPr/>
        </ns0:nvSpPr>
        <ns0:spPr>
          <ns1:xfrm>
            <ns1:off x="640080" y="1965960"/>
            <ns1:ext cx="73152" cy="118872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868680" y="2067560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E0C055"/>
                </ns1:solidFill>
                <ns1:latin typeface="Calibri"/>
              </ns1:rPr>
              <ns1:t>MORNING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868680" y="2346960"/>
            <ns1:ext cx="457200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B8C8E0"/>
                </ns1:solidFill>
                <ns1:latin typeface="Calibri"/>
              </ns1:rPr>
              <ns1:t>[Prospect_Company_I] Summit Keynote Plenary in The Dome — 1,500+ delegates</ns1:t>
            </ns1:r>
          </ns1:p>
        </ns0:txBody>
      </ns0:sp>
      <ns0:sp>
        <ns0:nvSpPr>
          <ns0:cNvPr id="12" name="Rectangle 11"/>
          <ns0:cNvSpPr/>
          <ns0:nvPr/>
        </ns0:nvSpPr>
        <ns0:spPr>
          <ns1:xfrm>
            <ns1:off x="640080" y="3337560"/>
            <ns1:ext cx="5120640" cy="118872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Rectangle 12"/>
          <ns0:cNvSpPr/>
          <ns0:nvPr/>
        </ns0:nvSpPr>
        <ns0:spPr>
          <ns1:xfrm>
            <ns1:off x="640080" y="3337560"/>
            <ns1:ext cx="73152" cy="118872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868680" y="3439160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E0C055"/>
                </ns1:solidFill>
                <ns1:latin typeface="Calibri"/>
              </ns1:rPr>
              <ns1:t>AFTERNOON</ns1:t>
            </ns1:r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868680" y="3718560"/>
            <ns1:ext cx="457200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B8C8E0"/>
                </ns1:solidFill>
                <ns1:latin typeface="Calibri"/>
              </ns1:rPr>
              <ns1:t>Technical masterclasses in exhibition hall breakout theatres</ns1:t>
            </ns1:r>
          </ns1:p>
        </ns0:txBody>
      </ns0:sp>
      <ns0:sp>
        <ns0:nvSpPr>
          <ns0:cNvPr id="16" name="Rectangle 15"/>
          <ns0:cNvSpPr/>
          <ns0:nvPr/>
        </ns0:nvSpPr>
        <ns0:spPr>
          <ns1:xfrm>
            <ns1:off x="640080" y="4709160"/>
            <ns1:ext cx="5120640" cy="118872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7" name="Rectangle 16"/>
          <ns0:cNvSpPr/>
          <ns0:nvPr/>
        </ns0:nvSpPr>
        <ns0:spPr>
          <ns1:xfrm>
            <ns1:off x="640080" y="4709160"/>
            <ns1:ext cx="73152" cy="118872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868680" y="4810760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E0C055"/>
                </ns1:solidFill>
                <ns1:latin typeface="Calibri"/>
              </ns1:rPr>
              <ns1:t>EVENING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868680" y="5090160"/>
            <ns1:ext cx="457200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B8C8E0"/>
                </ns1:solidFill>
                <ns1:latin typeface="Calibri"/>
              </ns1:rPr>
              <ns1:t>Sponsor networking drinks on the Exhibition Hall floor</ns1:t>
            </ns1:r>
          </ns1:p>
        </ns0:txBody>
      </ns0:sp>
      <ns0:sp>
        <ns0:nvSpPr>
          <ns0:cNvPr id="20" name="Rectangle 19"/>
          <ns0:cNvSpPr/>
          <ns0:nvPr/>
        </ns0:nvSpPr>
        <ns0:spPr>
          <ns1:xfrm>
            <ns1:off x="6309360" y="1371600"/>
            <ns1:ext cx="5486400" cy="50292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6492240" y="1389888"/>
            <ns1:ext cx="512064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E0C055"/>
                </ns1:solidFill>
                <ns1:latin typeface="Calibri"/>
              </ns1:rPr>
              <ns1:t>DAY 2</ns1:t>
            </ns1:r>
          </ns1:p>
        </ns0:txBody>
      </ns0:sp>
      <ns0:sp>
        <ns0:nvSpPr>
          <ns0:cNvPr id="22" name="Rectangle 21"/>
          <ns0:cNvSpPr/>
          <ns0:nvPr/>
        </ns0:nvSpPr>
        <ns0:spPr>
          <ns1:xfrm>
            <ns1:off x="6492240" y="1965960"/>
            <ns1:ext cx="5120640" cy="118872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Rectangle 22"/>
          <ns0:cNvSpPr/>
          <ns0:nvPr/>
        </ns0:nvSpPr>
        <ns0:spPr>
          <ns1:xfrm>
            <ns1:off x="6492240" y="1965960"/>
            <ns1:ext cx="73152" cy="118872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6720840" y="2067560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E0C055"/>
                </ns1:solidFill>
                <ns1:latin typeface="Calibri"/>
              </ns1:rPr>
              <ns1:t>MORNING</ns1:t>
            </ns1:r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6720840" y="2346960"/>
            <ns1:ext cx="457200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B8C8E0"/>
                </ns1:solidFill>
                <ns1:latin typeface="Calibri"/>
              </ns1:rPr>
              <ns1:t>CPD workshop streams and panel discussions</ns1:t>
            </ns1:r>
          </ns1:p>
        </ns0:txBody>
      </ns0:sp>
      <ns0:sp>
        <ns0:nvSpPr>
          <ns0:cNvPr id="26" name="Rectangle 25"/>
          <ns0:cNvSpPr/>
          <ns0:nvPr/>
        </ns0:nvSpPr>
        <ns0:spPr>
          <ns1:xfrm>
            <ns1:off x="6492240" y="3337560"/>
            <ns1:ext cx="5120640" cy="118872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7" name="Rectangle 26"/>
          <ns0:cNvSpPr/>
          <ns0:nvPr/>
        </ns0:nvSpPr>
        <ns0:spPr>
          <ns1:xfrm>
            <ns1:off x="6492240" y="3337560"/>
            <ns1:ext cx="73152" cy="118872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8" name="TextBox 27"/>
          <ns0:cNvSpPr txBox="1"/>
          <ns0:nvPr/>
        </ns0:nvSpPr>
        <ns0:spPr>
          <ns1:xfrm>
            <ns1:off x="6720840" y="3439160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E0C055"/>
                </ns1:solidFill>
                <ns1:latin typeface="Calibri"/>
              </ns1:rPr>
              <ns1:t>AFTERNOON</ns1:t>
            </ns1:r>
          </ns1:p>
        </ns0:txBody>
      </ns0:sp>
      <ns0:sp>
        <ns0:nvSpPr>
          <ns0:cNvPr id="29" name="TextBox 28"/>
          <ns0:cNvSpPr txBox="1"/>
          <ns0:nvPr/>
        </ns0:nvSpPr>
        <ns0:spPr>
          <ns1:xfrm>
            <ns1:off x="6720840" y="3718560"/>
            <ns1:ext cx="457200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B8C8E0"/>
                </ns1:solidFill>
                <ns1:latin typeface="Calibri"/>
              </ns1:rPr>
              <ns1:t>Member and sponsor exhibition — [Prospect_Company_I] Expo floor</ns1:t>
            </ns1:r>
          </ns1:p>
        </ns0:txBody>
      </ns0:sp>
      <ns0:sp>
        <ns0:nvSpPr>
          <ns0:cNvPr id="30" name="Rectangle 29"/>
          <ns0:cNvSpPr/>
          <ns0:nvPr/>
        </ns0:nvSpPr>
        <ns0:spPr>
          <ns1:xfrm>
            <ns1:off x="6492240" y="4709160"/>
            <ns1:ext cx="5120640" cy="118872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1" name="Rectangle 30"/>
          <ns0:cNvSpPr/>
          <ns0:nvPr/>
        </ns0:nvSpPr>
        <ns0:spPr>
          <ns1:xfrm>
            <ns1:off x="6492240" y="4709160"/>
            <ns1:ext cx="73152" cy="118872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2" name="TextBox 31"/>
          <ns0:cNvSpPr txBox="1"/>
          <ns0:nvPr/>
        </ns0:nvSpPr>
        <ns0:spPr>
          <ns1:xfrm>
            <ns1:off x="6720840" y="4810760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E0C055"/>
                </ns1:solidFill>
                <ns1:latin typeface="Calibri"/>
              </ns1:rPr>
              <ns1:t>EVENING</ns1:t>
            </ns1:r>
          </ns1:p>
        </ns0:txBody>
      </ns0:sp>
      <ns0:sp>
        <ns0:nvSpPr>
          <ns0:cNvPr id="33" name="TextBox 32"/>
          <ns0:cNvSpPr txBox="1"/>
          <ns0:nvPr/>
        </ns0:nvSpPr>
        <ns0:spPr>
          <ns1:xfrm>
            <ns1:off x="6720840" y="5090160"/>
            <ns1:ext cx="457200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B8C8E0"/>
                </ns1:solidFill>
                <ns1:latin typeface="Calibri"/>
              </ns1:rPr>
              <ns1:t>Annual Awards Gala dinner in The Dome — Australia's [Prospect_Company_I] night of nights</ns1:t>
            </ns1:r>
          </ns1:p>
        </ns0:txBody>
      </ns0:sp>
    </ns0:spTree>
  </ns0:cSld>
  <ns0:clrMapOvr>
    <ns1:masterClrMapping/>
  </ns0:clrMapOvr>
</ns0:sld>
</file>

<file path=ppt/slides/slide4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88952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pic>
        <ns0:nvPicPr>
          <ns0:cNvPr id="3" name="Picture 2" descr="taxinstitute_dome_gala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88952" cy="6858000"/>
          </ns1:xfrm>
          <ns1:prstGeom prst="rect">
            <ns1:avLst/>
          </ns1:prstGeom>
        </ns0:spPr>
      </ns0:pic>
      <ns0:sp>
        <ns0:nvSpPr>
          <ns0:cNvPr id="4" name="Rectangle 3"/>
          <ns0:cNvSpPr/>
          <ns0:nvPr/>
        </ns0:nvSpPr>
        <ns0:spPr>
          <ns1:xfrm>
            <ns1:off x="0" y="4114800"/>
            <ns1:ext cx="12188952" cy="2743200"/>
          </ns1:xfrm>
          <ns1:prstGeom prst="rect">
            <ns1:avLst/>
          </ns1:prstGeom>
          <ns1:solidFill>
            <ns1:srgbClr val="081022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Rectangle 4"/>
          <ns0:cNvSpPr/>
          <ns0:nvPr/>
        </ns0:nvSpPr>
        <ns0:spPr>
          <ns1:xfrm>
            <ns1:off x="0" y="4114800"/>
            <ns1:ext cx="12188952" cy="64008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457200" y="4251960"/>
            <ns1:ext cx="109728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1" i="0">
                <ns1:solidFill>
                  <ns1:srgbClr val="FFFFFF"/>
                </ns1:solidFill>
                <ns1:latin typeface="Calibri"/>
              </ns1:rPr>
              <ns1:t>THE DOME — [Provider_Company_C]'S MOST ICONIC GALA VENUE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457200" y="4892040"/>
            <ns1:ext cx="109728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C4CEE8"/>
                </ns1:solidFill>
                <ns1:latin typeface="Calibri"/>
              </ns1:rPr>
              <ns1:t>Transformed for a black-tie awards evening like no other — bespoke production, lighting &amp; staging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457200" y="5577840"/>
            <ns1:ext cx="109728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C4CEE8"/>
                </ns1:solidFill>
                <ns1:latin typeface="Calibri"/>
              </ns1:rPr>
              <ns1:t>Capacity: 1,000–3,000 guests seated  |  Award-winning culinary team  |  Custom AV packages</ns1:t>
            </ns1:r>
          </ns1:p>
        </ns0:txBody>
      </ns0:sp>
    </ns0:spTree>
  </ns0:cSld>
  <ns0:clrMapOvr>
    <ns1:masterClrMapping/>
  </ns0:clrMapOvr>
</ns0:sld>
</file>

<file path=ppt/slides/slide5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88952" cy="6858000"/>
          </ns1:xfrm>
          <ns1:prstGeom prst="rect">
            <ns1:avLst/>
          </ns1:prstGeom>
          <ns1:solidFill>
            <ns1:srgbClr val="101A3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88952" cy="73152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82880"/>
            <ns1:ext cx="109728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600" b="1" i="0">
                <ns1:solidFill>
                  <ns1:srgbClr val="FFFFFF"/>
                </ns1:solidFill>
                <ns1:latin typeface="Calibri"/>
              </ns1:rPr>
              <ns1:t>FROM SUMMIT STAGE TO GALA DINNER IN ONE PRECINCT</ns1:t>
            </ns1:r>
          </ns1:p>
        </ns0:txBody>
      </ns0:sp>
      <ns0:pic>
        <ns0:nvPicPr>
          <ns0:cNvPr id="5" name="Picture 4" descr="taxinstitute_floorplan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457200" y="960120"/>
            <ns1:ext cx="7315200" cy="4114800"/>
          </ns1:xfrm>
          <ns1:prstGeom prst="rect">
            <ns1:avLst/>
          </ns1:prstGeom>
        </ns0:spPr>
      </ns0:pic>
      <ns0:sp>
        <ns0:nvSpPr>
          <ns0:cNvPr id="6" name="TextBox 5"/>
          <ns0:cNvSpPr txBox="1"/>
          <ns0:nvPr/>
        </ns0:nvSpPr>
        <ns0:spPr>
          <ns1:xfrm>
            <ns1:off x="457200" y="5166360"/>
            <ns1:ext cx="731520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1">
                <ns1:solidFill>
                  <ns1:srgbClr val="556585"/>
                </ns1:solidFill>
                <ns1:latin typeface="Calibri"/>
              </ns1:rPr>
              <ns1:t>Conceptual layout — venue floor plan not available</ns1:t>
            </ns1:r>
          </ns1:p>
        </ns0:txBody>
      </ns0:sp>
      <ns0:sp>
        <ns0:nvSpPr>
          <ns0:cNvPr id="7" name="Rectangle 6"/>
          <ns0:cNvSpPr/>
          <ns0:nvPr/>
        </ns0:nvSpPr>
        <ns0:spPr>
          <ns1:xfrm>
            <ns1:off x="8092440" y="960120"/>
            <ns1:ext cx="3749039" cy="86868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Rectangle 7"/>
          <ns0:cNvSpPr/>
          <ns0:nvPr/>
        </ns0:nvSpPr>
        <ns0:spPr>
          <ns1:xfrm>
            <ns1:off x="8092440" y="960120"/>
            <ns1:ext cx="73152" cy="86868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8321040" y="1036320"/>
            <ns1:ext cx="338328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FFFFFF"/>
                </ns1:solidFill>
                <ns1:latin typeface="Calibri"/>
              </ns1:rPr>
              <ns1:t>The Dome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8321040" y="1341120"/>
            <ns1:ext cx="33832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A0B0D0"/>
                </ns1:solidFill>
                <ns1:latin typeface="Calibri"/>
              </ns1:rPr>
              <ns1:t>[Prospect_Company_I] Summit keynote plenary
&amp; Awards Gala dinner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8092440" y="1984248"/>
            <ns1:ext cx="3749039" cy="86868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Rectangle 11"/>
          <ns0:cNvSpPr/>
          <ns0:nvPr/>
        </ns0:nvSpPr>
        <ns0:spPr>
          <ns1:xfrm>
            <ns1:off x="8092440" y="1984248"/>
            <ns1:ext cx="73152" cy="86868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8321040" y="2060448"/>
            <ns1:ext cx="338328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FFFFFF"/>
                </ns1:solidFill>
                <ns1:latin typeface="Calibri"/>
              </ns1:rPr>
              <ns1:t>Exhibition Halls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8321040" y="2365248"/>
            <ns1:ext cx="33832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A0B0D0"/>
                </ns1:solidFill>
                <ns1:latin typeface="Calibri"/>
              </ns1:rPr>
              <ns1:t>Sponsor expo floor
&amp; CPD masterclass theatres</ns1:t>
            </ns1:r>
          </ns1:p>
        </ns0:txBody>
      </ns0:sp>
      <ns0:sp>
        <ns0:nvSpPr>
          <ns0:cNvPr id="15" name="Rectangle 14"/>
          <ns0:cNvSpPr/>
          <ns0:nvPr/>
        </ns0:nvSpPr>
        <ns0:spPr>
          <ns1:xfrm>
            <ns1:off x="8092440" y="3008376"/>
            <ns1:ext cx="3749039" cy="86868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6" name="Rectangle 15"/>
          <ns0:cNvSpPr/>
          <ns0:nvPr/>
        </ns0:nvSpPr>
        <ns0:spPr>
          <ns1:xfrm>
            <ns1:off x="8092440" y="3008376"/>
            <ns1:ext cx="73152" cy="86868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8321040" y="3084576"/>
            <ns1:ext cx="338328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FFFFFF"/>
                </ns1:solidFill>
                <ns1:latin typeface="Calibri"/>
              </ns1:rPr>
              <ns1:t>Conference Foyers</ns1:t>
            </ns1:r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8321040" y="3389376"/>
            <ns1:ext cx="33832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A0B0D0"/>
                </ns1:solidFill>
                <ns1:latin typeface="Calibri"/>
              </ns1:rPr>
              <ns1:t>Delegate registration,
networking &amp; catering</ns1:t>
            </ns1:r>
          </ns1:p>
        </ns0:txBody>
      </ns0:sp>
      <ns0:sp>
        <ns0:nvSpPr>
          <ns0:cNvPr id="19" name="Rectangle 18"/>
          <ns0:cNvSpPr/>
          <ns0:nvPr/>
        </ns0:nvSpPr>
        <ns0:spPr>
          <ns1:xfrm>
            <ns1:off x="8092440" y="4032504"/>
            <ns1:ext cx="3749039" cy="86868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0" name="Rectangle 19"/>
          <ns0:cNvSpPr/>
          <ns0:nvPr/>
        </ns0:nvSpPr>
        <ns0:spPr>
          <ns1:xfrm>
            <ns1:off x="8092440" y="4032504"/>
            <ns1:ext cx="73152" cy="86868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8321040" y="4108704"/>
            <ns1:ext cx="338328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FFFFFF"/>
                </ns1:solidFill>
                <ns1:latin typeface="Calibri"/>
              </ns1:rPr>
              <ns1:t>Breakout Rooms</ns1:t>
            </ns1:r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8321040" y="4413504"/>
            <ns1:ext cx="338328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A0B0D0"/>
                </ns1:solidFill>
                <ns1:latin typeface="Calibri"/>
              </ns1:rPr>
              <ns1:t>Technical workshops
&amp; committee sessions</ns1:t>
            </ns1:r>
          </ns1:p>
        </ns0:txBody>
      </ns0:sp>
    </ns0:spTree>
  </ns0:cSld>
  <ns0:clrMapOvr>
    <ns1:masterClrMapping/>
  </ns0:clrMapOvr>
</ns0:sld>
</file>

<file path=ppt/slides/slide6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88952" cy="6858000"/>
          </ns1:xfrm>
          <ns1:prstGeom prst="rect">
            <ns1:avLst/>
          </ns1:prstGeom>
          <ns1:solidFill>
            <ns1:srgbClr val="F9F5E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88952" cy="73152"/>
          </ns1:xfrm>
          <ns1:prstGeom prst="rect">
            <ns1:avLst/>
          </ns1:prstGeom>
          <ns1:solidFill>
            <ns1:srgbClr val="1C2B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82880"/>
            <ns1:ext cx="109728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1" i="0">
                <ns1:solidFill>
                  <ns1:srgbClr val="1C2B4A"/>
                </ns1:solidFill>
                <ns1:latin typeface="Calibri"/>
              </ns1:rPr>
              <ns1:t>SPONSOR VALUE: PUTTING PARTNERS AT THE CENTRE OF AUSTRALIA'S [Prospect_Company_I] PROFESSION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457200" y="1234440"/>
            <ns1:ext cx="5486400" cy="1920240"/>
          </ns1:xfrm>
          <ns1:prstGeom prst="rect">
            <ns1:avLst/>
          </ns1:prstGeom>
          <ns1:solidFill>
            <ns1:srgbClr val="1C2B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Rectangle 5"/>
          <ns0:cNvSpPr/>
          <ns0:nvPr/>
        </ns0:nvSpPr>
        <ns0:spPr>
          <ns1:xfrm>
            <ns1:off x="457200" y="1234440"/>
            <ns1:ext cx="91440" cy="192024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685800" y="1463040"/>
            <ns1:ext cx="50292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E0C055"/>
                </ns1:solidFill>
                <ns1:latin typeface="Calibri"/>
              </ns1:rPr>
              <ns1:t>Premium Naming Rights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685800" y="2011680"/>
            <ns1:ext cx="502920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B8C8E0"/>
                </ns1:solidFill>
                <ns1:latin typeface="Calibri"/>
              </ns1:rPr>
              <ns1:t>Naming rights for the exhibition floor, sponsor lounges or gala spaces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6400800" y="1234440"/>
            <ns1:ext cx="5486400" cy="1920240"/>
          </ns1:xfrm>
          <ns1:prstGeom prst="rect">
            <ns1:avLst/>
          </ns1:prstGeom>
          <ns1:solidFill>
            <ns1:srgbClr val="1C2B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Rectangle 9"/>
          <ns0:cNvSpPr/>
          <ns0:nvPr/>
        </ns0:nvSpPr>
        <ns0:spPr>
          <ns1:xfrm>
            <ns1:off x="6400800" y="1234440"/>
            <ns1:ext cx="91440" cy="192024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6629400" y="1463040"/>
            <ns1:ext cx="50292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E0C055"/>
                </ns1:solidFill>
                <ns1:latin typeface="Calibri"/>
              </ns1:rPr>
              <ns1:t>Branded Sponsor Lounges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6629400" y="2011680"/>
            <ns1:ext cx="502920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B8C8E0"/>
                </ns1:solidFill>
                <ns1:latin typeface="Calibri"/>
              </ns1:rPr>
              <ns1:t>Curated lounge zones within the main conference delegate flow</ns1:t>
            </ns1:r>
          </ns1:p>
        </ns0:txBody>
      </ns0:sp>
      <ns0:sp>
        <ns0:nvSpPr>
          <ns0:cNvPr id="13" name="Rectangle 12"/>
          <ns0:cNvSpPr/>
          <ns0:nvPr/>
        </ns0:nvSpPr>
        <ns0:spPr>
          <ns1:xfrm>
            <ns1:off x="457200" y="3520440"/>
            <ns1:ext cx="5486400" cy="1920240"/>
          </ns1:xfrm>
          <ns1:prstGeom prst="rect">
            <ns1:avLst/>
          </ns1:prstGeom>
          <ns1:solidFill>
            <ns1:srgbClr val="1C2B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Rectangle 13"/>
          <ns0:cNvSpPr/>
          <ns0:nvPr/>
        </ns0:nvSpPr>
        <ns0:spPr>
          <ns1:xfrm>
            <ns1:off x="457200" y="3520440"/>
            <ns1:ext cx="91440" cy="192024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685800" y="3749040"/>
            <ns1:ext cx="50292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E0C055"/>
                </ns1:solidFill>
                <ns1:latin typeface="Calibri"/>
              </ns1:rPr>
              <ns1:t>VIP Partner Suites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685800" y="4297680"/>
            <ns1:ext cx="502920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B8C8E0"/>
                </ns1:solidFill>
                <ns1:latin typeface="Calibri"/>
              </ns1:rPr>
              <ns1:t>Private suites with bespoke catering and dedicated delegate access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6400800" y="3520440"/>
            <ns1:ext cx="5486400" cy="1920240"/>
          </ns1:xfrm>
          <ns1:prstGeom prst="rect">
            <ns1:avLst/>
          </ns1:prstGeom>
          <ns1:solidFill>
            <ns1:srgbClr val="1C2B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Rectangle 17"/>
          <ns0:cNvSpPr/>
          <ns0:nvPr/>
        </ns0:nvSpPr>
        <ns0:spPr>
          <ns1:xfrm>
            <ns1:off x="6400800" y="3520440"/>
            <ns1:ext cx="91440" cy="192024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629400" y="3749040"/>
            <ns1:ext cx="50292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E0C055"/>
                </ns1:solidFill>
                <ns1:latin typeface="Calibri"/>
              </ns1:rPr>
              <ns1:t>Elevated ROI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6629400" y="4297680"/>
            <ns1:ext cx="502920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B8C8E0"/>
                </ns1:solidFill>
                <ns1:latin typeface="Calibri"/>
              </ns1:rPr>
              <ns1:t>Purpose-built sponsor activation environment — not an afterthought</ns1:t>
            </ns1:r>
          </ns1:p>
        </ns0:txBody>
      </ns0:sp>
    </ns0:spTree>
  </ns0:cSld>
  <ns0:clrMapOvr>
    <ns1:masterClrMapping/>
  </ns0:clrMapOvr>
</ns0:sld>
</file>

<file path=ppt/slides/slide7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88952" cy="6858000"/>
          </ns1:xfrm>
          <ns1:prstGeom prst="rect">
            <ns1:avLst/>
          </ns1:prstGeom>
          <ns1:solidFill>
            <ns1:srgbClr val="1C2B4A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88952" cy="73152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82880"/>
            <ns1:ext cx="109728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600" b="1" i="0">
                <ns1:solidFill>
                  <ns1:srgbClr val="FFFFFF"/>
                </ns1:solidFill>
                <ns1:latin typeface="Calibri"/>
              </ns1:rPr>
              <ns1:t>WHY [Provider_Company_C] OLY[Prospect_Company_A]C PARK FOR THE [Prospect_Company_I]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457200" y="777240"/>
            <ns1:ext cx="1097280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E0C055"/>
                </ns1:solidFill>
                <ns1:latin typeface="Calibri"/>
              </ns1:rPr>
              <ns1:t>The practical and prestige case for Australia's leading [Prospect_Company_I] body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457200" y="1463040"/>
            <ns1:ext cx="5486400" cy="182880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Rectangle 6"/>
          <ns0:cNvSpPr/>
          <ns0:nvPr/>
        </ns0:nvSpPr>
        <ns0:spPr>
          <ns1:xfrm>
            <ns1:off x="457200" y="1463040"/>
            <ns1:ext cx="5486400" cy="64008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685800" y="1645920"/>
            <ns1:ext cx="50292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E0C055"/>
                </ns1:solidFill>
                <ns1:latin typeface="Calibri"/>
              </ns1:rPr>
              <ns1:t>15 MIN FROM CBD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685800" y="2103120"/>
            <ns1:ext cx="502920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B0C0DC"/>
                </ns1:solidFill>
                <ns1:latin typeface="Calibri"/>
              </ns1:rPr>
              <ns1:t>Direct train to Oly[Prospect_Company_A]c Park Station — easy for [Provider_Company_C]-based members, clients, and interstate visitors.</ns1:t>
            </ns1:r>
          </ns1:p>
        </ns0:txBody>
      </ns0:sp>
      <ns0:sp>
        <ns0:nvSpPr>
          <ns0:cNvPr id="10" name="Rectangle 9"/>
          <ns0:cNvSpPr/>
          <ns0:nvPr/>
        </ns0:nvSpPr>
        <ns0:spPr>
          <ns1:xfrm>
            <ns1:off x="6400800" y="1463040"/>
            <ns1:ext cx="5486400" cy="182880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Rectangle 10"/>
          <ns0:cNvSpPr/>
          <ns0:nvPr/>
        </ns0:nvSpPr>
        <ns0:spPr>
          <ns1:xfrm>
            <ns1:off x="6400800" y="1463040"/>
            <ns1:ext cx="5486400" cy="64008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6629400" y="1645920"/>
            <ns1:ext cx="50292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E0C055"/>
                </ns1:solidFill>
                <ns1:latin typeface="Calibri"/>
              </ns1:rPr>
              <ns1:t>ADJACENT HOTELS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6629400" y="2103120"/>
            <ns1:ext cx="502920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B0C0DC"/>
                </ns1:solidFill>
                <ns1:latin typeface="Calibri"/>
              </ns1:rPr>
              <ns1:t>Multiple hotel options within walking distance for multi-day [Prospect_Company_I] Summit delegates.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457200" y="3657600"/>
            <ns1:ext cx="5486400" cy="182880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Rectangle 14"/>
          <ns0:cNvSpPr/>
          <ns0:nvPr/>
        </ns0:nvSpPr>
        <ns0:spPr>
          <ns1:xfrm>
            <ns1:off x="457200" y="3657600"/>
            <ns1:ext cx="5486400" cy="64008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685800" y="3840480"/>
            <ns1:ext cx="50292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E0C055"/>
                </ns1:solidFill>
                <ns1:latin typeface="Calibri"/>
              </ns1:rPr>
              <ns1:t>150+ EVENTS / YEAR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685800" y="4297680"/>
            <ns1:ext cx="502920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B0C0DC"/>
                </ns1:solidFill>
                <ns1:latin typeface="Calibri"/>
              </ns1:rPr>
              <ns1:t>Operational excellence is proven at scale — [Provider_Company_C] runs more events annually than any comparable venue.</ns1:t>
            </ns1:r>
          </ns1:p>
        </ns0:txBody>
      </ns0:sp>
      <ns0:sp>
        <ns0:nvSpPr>
          <ns0:cNvPr id="18" name="Rectangle 17"/>
          <ns0:cNvSpPr/>
          <ns0:nvPr/>
        </ns0:nvSpPr>
        <ns0:spPr>
          <ns1:xfrm>
            <ns1:off x="6400800" y="3657600"/>
            <ns1:ext cx="5486400" cy="1828800"/>
          </ns1:xfrm>
          <ns1:prstGeom prst="rect">
            <ns1:avLst/>
          </ns1:prstGeom>
          <ns1:solidFill>
            <ns1:srgbClr val="2E3F6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Rectangle 18"/>
          <ns0:cNvSpPr/>
          <ns0:nvPr/>
        </ns0:nvSpPr>
        <ns0:spPr>
          <ns1:xfrm>
            <ns1:off x="6400800" y="3657600"/>
            <ns1:ext cx="5486400" cy="64008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6629400" y="3840480"/>
            <ns1:ext cx="50292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E0C055"/>
                </ns1:solidFill>
                <ns1:latin typeface="Calibri"/>
              </ns1:rPr>
              <ns1:t>ICONIC ADDRESS</ns1:t>
            </ns1:r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6629400" y="4297680"/>
            <ns1:ext cx="502920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B0C0DC"/>
                </ns1:solidFill>
                <ns1:latin typeface="Calibri"/>
              </ns1:rPr>
              <ns1:t>[Provider_Company_C] Oly[Prospect_Company_A]c Park: globally recognised, prestige-tier, and synonymous with landmark Australian events.</ns1:t>
            </ns1:r>
          </ns1:p>
        </ns0:txBody>
      </ns0:sp>
    </ns0:spTree>
  </ns0:cSld>
  <ns0:clrMapOvr>
    <ns1:masterClrMapping/>
  </ns0:clrMapOvr>
</ns0:sld>
</file>

<file path=ppt/slides/slide8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88952" cy="6858000"/>
          </ns1:xfrm>
          <ns1:prstGeom prst="rect">
            <ns1:avLst/>
          </ns1:prstGeom>
          <ns1:solidFill>
            <ns1:srgbClr val="101A35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88952" cy="109728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6748272"/>
            <ns1:ext cx="12188952" cy="109728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1371600" y="777240"/>
            <ns1:ext cx="9601200" cy="12801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3200" b="1" i="0">
                <ns1:solidFill>
                  <ns1:srgbClr val="FFFFFF"/>
                </ns1:solidFill>
                <ns1:latin typeface="Calibri"/>
              </ns1:rPr>
              <ns1:t>LET'S PLAN AUSTRALIA'S NEXT GREAT [Prospect_Company_I] SUMMIT TOGETHER</ns1:t>
            </ns1:r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1371600" y="2011680"/>
            <ns1:ext cx="96012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0" i="0">
                <ns1:solidFill>
                  <ns1:srgbClr val="E0C055"/>
                </ns1:solidFill>
                <ns1:latin typeface="Calibri"/>
              </ns1:rPr>
              <ns1:t>[Provider_Company_C] — where Australia's finest professions make their mark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2286000" y="2834640"/>
            <ns1:ext cx="77724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500" b="0" i="0">
                <ns1:solidFill>
                  <ns1:srgbClr val="B4C4E0"/>
                </ns1:solidFill>
                <ns1:latin typeface="Calibri"/>
              </ns1:rPr>
              <ns1:t>1.  Book a venue walkthrough and event concept session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2286000" y="3520440"/>
            <ns1:ext cx="77724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500" b="0" i="0">
                <ns1:solidFill>
                  <ns1:srgbClr val="B4C4E0"/>
                </ns1:solidFill>
                <ns1:latin typeface="Calibri"/>
              </ns1:rPr>
              <ns1:t>2.  Receive a bespoke proposal for [Prospect_Company_I] Summit 2027 and Annual Awards Gala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2286000" y="4206240"/>
            <ns1:ext cx="77724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500" b="0" i="0">
                <ns1:solidFill>
                  <ns1:srgbClr val="B4C4E0"/>
                </ns1:solidFill>
                <ns1:latin typeface="Calibri"/>
              </ns1:rPr>
              <ns1:t>3.  Our dedicated event team handles everything — you focus on your members</ns1:t>
            </ns1:r>
          </ns1:p>
        </ns0:txBody>
      </ns0:sp>
      <ns0:sp>
        <ns0:nvSpPr>
          <ns0:cNvPr id="10" name="Rectangle 9"/>
          <ns0:cNvSpPr/>
          <ns0:nvPr/>
        </ns0:nvSpPr>
        <ns0:spPr>
          <ns1:xfrm>
            <ns1:off x="4114800" y="5029200"/>
            <ns1:ext cx="3977639" cy="685800"/>
          </ns1:xfrm>
          <ns1:prstGeom prst="rect">
            <ns1:avLst/>
          </ns1:prstGeom>
          <ns1:solidFill>
            <ns1:srgbClr val="B8860B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4114800" y="5029200"/>
            <ns1:ext cx="3977639" cy="6858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400" b="1" i="0">
                <ns1:solidFill>
                  <ns1:srgbClr val="1C2B4A"/>
                </ns1:solidFill>
                <ns1:latin typeface="Calibri"/>
              </ns1:rPr>
              <ns1:t>CONTACT [Provider_Company_C] TODAY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2286000" y="5943600"/>
            <ns1:ext cx="77724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200" b="0" i="0">
                <ns1:solidFill>
                  <ns1:srgbClr val="8090B4"/>
                </ns1:solidFill>
                <ns1:latin typeface="Calibri"/>
              </ns1:rPr>
              <ns1:t>sales@[Provider_Company_C].[Company_Website_A]  |  [Provider_Company_C].[Company_Website_A]</ns1:t>
            </ns1:r>
          </ns1:p>
        </ns0:txBody>
      </ns0:sp>
    </ns0:spTree>
  </ns0:cSld>
  <ns0:clrMapOvr>
    <ns1:masterClrMapping/>
  </ns0:clrMapOvr>
</ns0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