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deck_cover_ota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3840480"/>
            <ns1:ext cx="12188952" cy="3017520"/>
          </ns1:xfrm>
          <ns1:prstGeom prst="rect">
            <ns1:avLst/>
          </ns1:prstGeom>
          <ns1:solidFill>
            <ns1:srgbClr val="003E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3840480"/>
            <ns1:ext cx="109728" cy="301752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320040" y="4023360"/>
            <ns1:ext cx="109728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00A9B0"/>
                </ns1:solidFill>
                <ns1:latin typeface="Calibri"/>
              </ns1:rPr>
              <ns1:t>A PREMIUM CONFERENCE HOME FOR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320040" y="4434840"/>
            <ns1:ext cx="109728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Occupational Therapy Australia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20040" y="5349240"/>
            <ns1:ext cx="8229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C0E8EC"/>
                </ns1:solidFill>
                <ns1:latin typeface="Calibri"/>
              </ns1:rPr>
              <ns1:t>Annual National Conference &amp; Hospitality Partnership Proposal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20040" y="589788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90C8D0"/>
                </ns1:solidFill>
                <ns1:latin typeface="Calibri"/>
              </ns1:rPr>
              <ns1:t>[Provider_Company_C]  |  [Provider_Company_C] Oly[Prospect_Company_A]c Park  |  Proposed: March 2027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2F8F9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228600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006E7F"/>
                </ns1:solidFill>
                <ns1:latin typeface="Calibri"/>
              </ns1:rPr>
              <ns1:t>WHY [Prospect_Company_H]'S NEXT CONFERENCE BELONGS AT [Provider_Company_C]</ns1:t>
            </ns1:r>
          </ns1:p>
        </ns0:txBody>
      </ns0:sp>
      <ns0:pic>
        <ns0:nvPicPr>
          <ns0:cNvPr id="5" name="Picture 4" descr="ota_venue_fi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6583680" y="1005840"/>
            <ns1:ext cx="5212080" cy="4114800"/>
          </ns1:xfrm>
          <ns1:prstGeom prst="rect">
            <ns1:avLst/>
          </ns1:prstGeom>
        </ns0:spPr>
      </ns0:pic>
      <ns0:sp>
        <ns0:nvSpPr>
          <ns0:cNvPr id="6" name="Rectangle 5"/>
          <ns0:cNvSpPr/>
          <ns0:nvPr/>
        </ns0:nvSpPr>
        <ns0:spPr>
          <ns1:xfrm>
            <ns1:off x="457200" y="1051560"/>
            <ns1:ext cx="5760720" cy="10515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051560"/>
            <ns1:ext cx="91440" cy="105156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85800" y="1153160"/>
            <ns1:ext cx="20116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006E7F"/>
                </ns1:solidFill>
                <ns1:latin typeface="Calibri"/>
              </ns1:rPr>
              <ns1:t>34,000+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2606040" y="1178560"/>
            <ns1:ext cx="347472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556570"/>
                </ns1:solidFill>
                <ns1:latin typeface="Calibri"/>
              </ns1:rPr>
              <ns1:t>occupational therapists represented nationally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57200" y="2286000"/>
            <ns1:ext cx="5760720" cy="10515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57200" y="2286000"/>
            <ns1:ext cx="91440" cy="105156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85800" y="2387600"/>
            <ns1:ext cx="20116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006E7F"/>
                </ns1:solidFill>
                <ns1:latin typeface="Calibri"/>
              </ns1:rPr>
              <ns1:t>150+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2606040" y="2413000"/>
            <ns1:ext cx="347472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556570"/>
                </ns1:solidFill>
                <ns1:latin typeface="Calibri"/>
              </ns1:rPr>
              <ns1:t>major events hosted at [Provider_Company_C] per year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57200" y="3520440"/>
            <ns1:ext cx="5760720" cy="10515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3520440"/>
            <ns1:ext cx="91440" cy="105156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85800" y="3622040"/>
            <ns1:ext cx="20116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006E7F"/>
                </ns1:solidFill>
                <ns1:latin typeface="Calibri"/>
              </ns1:rPr>
              <ns1:t>10,000+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2606040" y="3647440"/>
            <ns1:ext cx="347472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556570"/>
                </ns1:solidFill>
                <ns1:latin typeface="Calibri"/>
              </ns1:rPr>
              <ns1:t>car spaces at [Provider_Company_C] Oly[Prospect_Company_A]c Park — easy delegate access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4754880"/>
            <ns1:ext cx="5760720" cy="10515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4754880"/>
            <ns1:ext cx="91440" cy="105156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85800" y="4856480"/>
            <ns1:ext cx="20116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006E7F"/>
                </ns1:solidFill>
                <ns1:latin typeface="Calibri"/>
              </ns1:rPr>
              <ns1:t>One precinct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2606040" y="4881880"/>
            <ns1:ext cx="347472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556570"/>
                </ns1:solidFill>
                <ns1:latin typeface="Calibri"/>
              </ns1:rPr>
              <ns1:t>conference + CPD + expo + hospitality — seamlessly connected</ns1:t>
            </ns1:r>
          </ns1:p>
        </ns0:txBody>
      </ns0:sp>
    </ns0:spTree>
  </ns0:cSld>
  <ns0:clrMapOvr>
    <ns1:masterClrMapping/>
  </ns0:clrMapOvr>
</ns0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2B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SPACES BUILT FOR EXCEPTIONAL DELEGATE EXPERIENCES</a:t>
            </a:r>
          </a:p>
        </p:txBody>
      </p:sp>
      <p:pic>
        <p:nvPicPr>
          <p:cNvPr id="5" name="Picture 4" descr="ota_floorpl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60120"/>
            <a:ext cx="7315200" cy="4114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92440" y="960120"/>
            <a:ext cx="3749039" cy="868680"/>
          </a:xfrm>
          <a:prstGeom prst="rect">
            <a:avLst/>
          </a:prstGeom>
          <a:solidFill>
            <a:srgbClr val="004A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092440" y="960120"/>
            <a:ext cx="73152" cy="86868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321040" y="1036320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The Dome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21040" y="1341120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0D0D5"/>
                </a:solidFill>
                <a:latin typeface="Calibri"/>
              </a:rPr>
              <a:t>Up to 5,000 guests — gala dinners &amp; headline plenaries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92440" y="1984248"/>
            <a:ext cx="3749039" cy="868680"/>
          </a:xfrm>
          <a:prstGeom prst="rect">
            <a:avLst/>
          </a:prstGeom>
          <a:solidFill>
            <a:srgbClr val="004A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092440" y="1984248"/>
            <a:ext cx="73152" cy="86868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321040" y="2060448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Exhibition Halls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21040" y="2365248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0D0D5"/>
                </a:solidFill>
                <a:latin typeface="Calibri"/>
              </a:rPr>
              <a:t>40,000+ sqm — flexible expo &amp; sponsor activation space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92440" y="3008376"/>
            <a:ext cx="3749039" cy="868680"/>
          </a:xfrm>
          <a:prstGeom prst="rect">
            <a:avLst/>
          </a:prstGeom>
          <a:solidFill>
            <a:srgbClr val="004A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92440" y="3008376"/>
            <a:ext cx="73152" cy="86868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21040" y="3084576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Breakout Rooms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21040" y="3389376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0D0D5"/>
                </a:solidFill>
                <a:latin typeface="Calibri"/>
              </a:rPr>
              <a:t>CPD workshops, masterclasses &amp; training streams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92440" y="4032504"/>
            <a:ext cx="3749039" cy="868680"/>
          </a:xfrm>
          <a:prstGeom prst="rect">
            <a:avLst/>
          </a:prstGeom>
          <a:solidFill>
            <a:srgbClr val="004A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92440" y="4032504"/>
            <a:ext cx="73152" cy="86868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21040" y="4108704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Full Production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21040" y="4413504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0D0D5"/>
                </a:solidFill>
                <a:latin typeface="Calibri"/>
              </a:rPr>
              <a:t>AV, staging &amp; catering via in-house expert teams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212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609098"/>
                </a:solidFill>
                <a:latin typeface="Calibri"/>
              </a:rPr>
              <a:t>Conceptual layout — venue floor plan not available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ota_dome_ga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675120" y="0"/>
            <a:ext cx="5513832" cy="6858000"/>
          </a:xfrm>
          <a:prstGeom prst="rect">
            <a:avLst/>
          </a:prstGeom>
          <a:solidFill>
            <a:srgbClr val="006E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675120" y="0"/>
            <a:ext cx="91440" cy="685800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949440" y="45720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00A9B0"/>
                </a:solidFill>
                <a:latin typeface="Calibri"/>
              </a:rPr>
              <a:t>THE DOME EXPERIENCE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0" y="914400"/>
            <a:ext cx="5029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Gala Dinner &amp;
Closing Celebration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6949440" y="2407920"/>
            <a:ext cx="73152" cy="45720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78040" y="233172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F0F3"/>
                </a:solidFill>
                <a:latin typeface="Calibri"/>
              </a:rPr>
              <a:t>Australia's most iconic conference dome — any theme, any scale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49440" y="3185160"/>
            <a:ext cx="73152" cy="45720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78040" y="310896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F0F3"/>
                </a:solidFill>
                <a:latin typeface="Calibri"/>
              </a:rPr>
              <a:t>Gala dinners, awards ceremonies, closing celebrations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949440" y="3962400"/>
            <a:ext cx="73152" cy="45720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178040" y="388620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F0F3"/>
                </a:solidFill>
                <a:latin typeface="Calibri"/>
              </a:rPr>
              <a:t>Bespoke menus using finest Australian produce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949440" y="4739640"/>
            <a:ext cx="73152" cy="457200"/>
          </a:xfrm>
          <a:prstGeom prst="rect">
            <a:avLst/>
          </a:prstGeom>
          <a:solidFill>
            <a:srgbClr val="00A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178040" y="466344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F0F3"/>
                </a:solidFill>
                <a:latin typeface="Calibri"/>
              </a:rPr>
              <a:t>Seamless delegate journey — conference to gala in one precinct</a:t>
            </a:r>
          </a:p>
        </p:txBody>
      </p:sp>
    </p:spTree>
  </p:cSld>
  <p:clrMapOvr>
    <a:masterClrMapping/>
  </p:clrMapOvr>
</p:sld>
</file>

<file path=ppt/slides/slide5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2F8F9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006E7F"/>
                </ns1:solidFill>
                <ns1:latin typeface="Calibri"/>
              </ns1:rPr>
              <ns1:t>DELEGATE GUEST JOURNEY: FROM ARRIVAL TO GALA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82296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556570"/>
                </ns1:solidFill>
                <ns1:latin typeface="Calibri"/>
              </ns1:rPr>
              <ns1:t>A seamless, end-to-end delegate experience at [Provider_Company_C] Oly[Prospect_Company_A]c Park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3566160"/>
            <ns1:ext cx="11274552" cy="54864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1097280" y="3383280"/>
            <ns1:ext cx="457200" cy="457200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170432" y="3401568"/>
            <ns1:ext cx="3200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1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31520" y="1463040"/>
            <ns1:ext cx="1828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006E7F"/>
                </ns1:solidFill>
                <ns1:latin typeface="Calibri"/>
              </ns1:rPr>
              <ns1:t>ARRIVE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94360" y="1920240"/>
            <ns1:ext cx="201168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556570"/>
                </ns1:solidFill>
                <ns1:latin typeface="Calibri"/>
              </ns1:rPr>
              <ns1:t>10,000+ car spaces
Direct rail to Oly[Prospect_Company_A]c Park Station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383280" y="3383280"/>
            <ns1:ext cx="457200" cy="457200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456432" y="3401568"/>
            <ns1:ext cx="3200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2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3017520" y="1920240"/>
            <ns1:ext cx="1828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006E7F"/>
                </ns1:solidFill>
                <ns1:latin typeface="Calibri"/>
              </ns1:rPr>
              <ns1:t>REGISTER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2880360" y="2377440"/>
            <ns1:ext cx="201168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556570"/>
                </ns1:solidFill>
                <ns1:latin typeface="Calibri"/>
              </ns1:rPr>
              <ns1:t>Grand registration foyer
Delegate welcome and networking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669280" y="3383280"/>
            <ns1:ext cx="457200" cy="457200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5742432" y="3401568"/>
            <ns1:ext cx="3200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3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5303520" y="1463040"/>
            <ns1:ext cx="1828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006E7F"/>
                </ns1:solidFill>
                <ns1:latin typeface="Calibri"/>
              </ns1:rPr>
              <ns1:t>LEARN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5166360" y="1920240"/>
            <ns1:ext cx="201168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556570"/>
                </ns1:solidFill>
                <ns1:latin typeface="Calibri"/>
              </ns1:rPr>
              <ns1:t>Plenary keynotes + CPD
workshops in breakout rooms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7955280" y="3383280"/>
            <ns1:ext cx="457200" cy="457200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028432" y="3401568"/>
            <ns1:ext cx="3200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4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589520" y="1920240"/>
            <ns1:ext cx="1828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006E7F"/>
                </ns1:solidFill>
                <ns1:latin typeface="Calibri"/>
              </ns1:rPr>
              <ns1:t>CONNECT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7452360" y="2377440"/>
            <ns1:ext cx="201168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556570"/>
                </ns1:solidFill>
                <ns1:latin typeface="Calibri"/>
              </ns1:rPr>
              <ns1:t>Sponsor expo floor
Product demos &amp; partner lounges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10241280" y="3383280"/>
            <ns1:ext cx="457200" cy="457200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10314432" y="3401568"/>
            <ns1:ext cx="3200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5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9875520" y="1463040"/>
            <ns1:ext cx="1828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006E7F"/>
                </ns1:solidFill>
                <ns1:latin typeface="Calibri"/>
              </ns1:rPr>
              <ns1:t>CELEBRATE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9738360" y="1920240"/>
            <ns1:ext cx="201168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556570"/>
                </ns1:solidFill>
                <ns1:latin typeface="Calibri"/>
              </ns1:rPr>
              <ns1:t>Formal gala dinner
in The Dome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D2B3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114300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400" b="1" i="0">
                <ns1:solidFill>
                  <ns1:srgbClr val="FFFFFF"/>
                </ns1:solidFill>
                <ns1:latin typeface="Calibri"/>
              </ns1:rPr>
              <ns1:t>SPONSORSHIP ACTIVATION: CONNECTING INDUSTRY TO YOUR MEMBERS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457200" y="1280160"/>
            <ns1:ext cx="5486400" cy="1920240"/>
          </ns1:xfrm>
          <ns1:prstGeom prst="rect">
            <ns1:avLst/>
          </ns1:prstGeom>
          <ns1:solidFill>
            <ns1:srgbClr val="004A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80160"/>
            <ns1:ext cx="91440" cy="19202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85800" y="146304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FFFFF"/>
                </ns1:solidFill>
                <ns1:latin typeface="Calibri"/>
              </ns1:rPr>
              <ns1:t>Dedicated Expo Floor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85800" y="1965960"/>
            <ns1:ext cx="50292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0D5DB"/>
                </ns1:solidFill>
                <ns1:latin typeface="Calibri"/>
              </ns1:rPr>
              <ns1:t>Adjacent to conference spaces — curated sponsor and supplier exhibition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6400800" y="1280160"/>
            <ns1:ext cx="5486400" cy="1920240"/>
          </ns1:xfrm>
          <ns1:prstGeom prst="rect">
            <ns1:avLst/>
          </ns1:prstGeom>
          <ns1:solidFill>
            <ns1:srgbClr val="004A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6400800" y="1280160"/>
            <ns1:ext cx="91440" cy="19202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629400" y="146304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FFFFF"/>
                </ns1:solidFill>
                <ns1:latin typeface="Calibri"/>
              </ns1:rPr>
              <ns1:t>Branded Stand Options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629400" y="1965960"/>
            <ns1:ext cx="50292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0D5DB"/>
                </ns1:solidFill>
                <ns1:latin typeface="Calibri"/>
              </ns1:rPr>
              <ns1:t>Branded stands, product demos, lounge zones and VIP hospitality suites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457200" y="3566160"/>
            <ns1:ext cx="5486400" cy="1920240"/>
          </ns1:xfrm>
          <ns1:prstGeom prst="rect">
            <ns1:avLst/>
          </ns1:prstGeom>
          <ns1:solidFill>
            <ns1:srgbClr val="004A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57200" y="3566160"/>
            <ns1:ext cx="91440" cy="19202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85800" y="374904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FFFFF"/>
                </ns1:solidFill>
                <ns1:latin typeface="Calibri"/>
              </ns1:rPr>
              <ns1:t>Exhibitor Services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85800" y="4251960"/>
            <ns1:ext cx="50292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0D5DB"/>
                </ns1:solidFill>
                <ns1:latin typeface="Calibri"/>
              </ns1:rPr>
              <ns1:t>[Provider_Company_C]'s full exhibitor services team handles all logistics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6400800" y="3566160"/>
            <ns1:ext cx="5486400" cy="1920240"/>
          </ns1:xfrm>
          <ns1:prstGeom prst="rect">
            <ns1:avLst/>
          </ns1:prstGeom>
          <ns1:solidFill>
            <ns1:srgbClr val="004A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400800" y="3566160"/>
            <ns1:ext cx="91440" cy="19202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629400" y="374904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FFFFF"/>
                </ns1:solidFill>
                <ns1:latin typeface="Calibri"/>
              </ns1:rPr>
              <ns1:t>Sponsor ROI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629400" y="4251960"/>
            <ns1:ext cx="50292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0D5DB"/>
                </ns1:solidFill>
                <ns1:latin typeface="Calibri"/>
              </ns1:rPr>
              <ns1:t>Drive meaningful delegate engagement through a curated event flow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2F8F9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006E7F"/>
                </ns1:solidFill>
                <ns1:latin typeface="Calibri"/>
              </ns1:rPr>
              <ns1:t>PARTNERSHIP PACKAGE OPTIONS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77724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556570"/>
                </ns1:solidFill>
                <ns1:latin typeface="Calibri"/>
              </ns1:rPr>
              <ns1:t>Tailored to suit [Prospect_Company_H]'s annual conference goals and member experience standards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371600"/>
            <ns1:ext cx="3566160" cy="5029200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371600"/>
            <ns1:ext cx="3566160" cy="914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600200"/>
            <ns1:ext cx="320040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 i="0">
                <ns1:solidFill>
                  <ns1:srgbClr val="FFFFFF"/>
                </ns1:solidFill>
                <ns1:latin typeface="Calibri"/>
              </ns1:rPr>
              <ns1:t>FULL VENUE
PARTNERSHIP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914400" y="2514600"/>
            <ns1:ext cx="2651760" cy="27432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85800" y="274320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Conference + expo floor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85800" y="352044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Gala dinner in The Dome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85800" y="429768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Dedicated Event Manager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85800" y="507492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Catering, AV &amp; production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685800" y="5897880"/>
            <ns1:ext cx="31089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1">
                <ns1:solidFill>
                  <ns1:srgbClr val="00A9B0"/>
                </ns1:solidFill>
                <ns1:latin typeface="Calibri"/>
              </ns1:rPr>
              <ns1:t>Pricing: TBD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343400" y="1371600"/>
            <ns1:ext cx="3566160" cy="5029200"/>
          </ns1:xfrm>
          <ns1:prstGeom prst="rect">
            <ns1:avLst/>
          </ns1:prstGeom>
          <ns1:solidFill>
            <ns1:srgbClr val="005A6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343400" y="1371600"/>
            <ns1:ext cx="3566160" cy="914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526280" y="1600200"/>
            <ns1:ext cx="320040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 i="0">
                <ns1:solidFill>
                  <ns1:srgbClr val="FFFFFF"/>
                </ns1:solidFill>
                <ns1:latin typeface="Calibri"/>
              </ns1:rPr>
              <ns1:t>HOSPITALITY
PARTNERSHIP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800600" y="2514600"/>
            <ns1:ext cx="2651760" cy="27432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4572000" y="274320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The Dome dinner package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4572000" y="352044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Welcome reception add-on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4572000" y="429768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Bespoke menu selection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4572000" y="507492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Full hospitality services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4572000" y="5897880"/>
            <ns1:ext cx="31089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1">
                <ns1:solidFill>
                  <ns1:srgbClr val="00A9B0"/>
                </ns1:solidFill>
                <ns1:latin typeface="Calibri"/>
              </ns1:rPr>
              <ns1:t>Pricing: TBD</ns1:t>
            </ns1:r>
          </ns1:p>
        </ns0:txBody>
      </ns0:sp>
      <ns0:sp>
        <ns0:nvSpPr>
          <ns0:cNvPr id="24" name="Rectangle 23"/>
          <ns0:cNvSpPr/>
          <ns0:nvPr/>
        </ns0:nvSpPr>
        <ns0:spPr>
          <ns1:xfrm>
            <ns1:off x="8229600" y="1371600"/>
            <ns1:ext cx="3566160" cy="5029200"/>
          </ns1:xfrm>
          <ns1:prstGeom prst="rect">
            <ns1:avLst/>
          </ns1:prstGeom>
          <ns1:solidFill>
            <ns1:srgbClr val="00485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Rectangle 24"/>
          <ns0:cNvSpPr/>
          <ns0:nvPr/>
        </ns0:nvSpPr>
        <ns0:spPr>
          <ns1:xfrm>
            <ns1:off x="8229600" y="1371600"/>
            <ns1:ext cx="3566160" cy="914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8412480" y="1600200"/>
            <ns1:ext cx="320040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 i="0">
                <ns1:solidFill>
                  <ns1:srgbClr val="FFFFFF"/>
                </ns1:solidFill>
                <ns1:latin typeface="Calibri"/>
              </ns1:rPr>
              <ns1:t>GALA-ONLY
PACKAGE</ns1:t>
            </ns1:r>
          </ns1:p>
        </ns0:txBody>
      </ns0:sp>
      <ns0:sp>
        <ns0:nvSpPr>
          <ns0:cNvPr id="27" name="Rectangle 26"/>
          <ns0:cNvSpPr/>
          <ns0:nvPr/>
        </ns0:nvSpPr>
        <ns0:spPr>
          <ns1:xfrm>
            <ns1:off x="8686800" y="2514600"/>
            <ns1:ext cx="2651760" cy="27432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458200" y="274320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Annual awards ceremony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8458200" y="352044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Closing celebration dinner</ns1:t>
            </ns1:r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8458200" y="429768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Themed production options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8458200" y="5074920"/>
            <ns1:ext cx="310896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5EAED"/>
                </ns1:solidFill>
                <ns1:latin typeface="Calibri"/>
              </ns1:rPr>
              <ns1:t>✓  Standalone event management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8458200" y="5897880"/>
            <ns1:ext cx="31089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1">
                <ns1:solidFill>
                  <ns1:srgbClr val="00A9B0"/>
                </ns1:solidFill>
                <ns1:latin typeface="Calibri"/>
              </ns1:rPr>
              <ns1:t>Pricing: TBD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6E7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914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66560"/>
            <ns1:ext cx="12188952" cy="9144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1371600" y="914400"/>
            <ns1:ext cx="9601200" cy="11887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3400" b="1" i="0">
                <ns1:solidFill>
                  <ns1:srgbClr val="FFFFFF"/>
                </ns1:solidFill>
                <ns1:latin typeface="Calibri"/>
              </ns1:rPr>
              <ns1:t>LET'S PLAN YOUR 2027 [Prospect_Company_H] NATIONAL CONFERENCE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371600" y="2148840"/>
            <ns1:ext cx="96012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700" b="0" i="0">
                <ns1:solidFill>
                  <ns1:srgbClr val="00A9B0"/>
                </ns1:solidFill>
                <ns1:latin typeface="Calibri"/>
              </ns1:rPr>
              <ns1:t>[Provider_Company_C] — where Australia's professions come together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2286000" y="2926080"/>
            <ns1:ext cx="77724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C8EDF0"/>
                </ns1:solidFill>
                <ns1:latin typeface="Calibri"/>
              </ns1:rPr>
              <ns1:t>1.  Schedule a venue site tour at [Provider_Company_C] Oly[Prospect_Company_A]c Park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2286000" y="3566160"/>
            <ns1:ext cx="77724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C8EDF0"/>
                </ns1:solidFill>
                <ns1:latin typeface="Calibri"/>
              </ns1:rPr>
              <ns1:t>2.  Meet our dedicated conference and event planning team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2286000" y="4206240"/>
            <ns1:ext cx="77724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C8EDF0"/>
                </ns1:solidFill>
                <ns1:latin typeface="Calibri"/>
              </ns1:rPr>
              <ns1:t>3.  Receive a tailored proposal for your 2027 national event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114800" y="5029200"/>
            <ns1:ext cx="3977639" cy="685800"/>
          </ns1:xfrm>
          <ns1:prstGeom prst="rect">
            <ns1:avLst/>
          </ns1:prstGeom>
          <ns1:solidFill>
            <ns1:srgbClr val="00A9B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4114800" y="5029200"/>
            <ns1:ext cx="3977639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006E7F"/>
                </ns1:solidFill>
                <ns1:latin typeface="Calibri"/>
              </ns1:rPr>
              <ns1:t>CONTACT [Provider_Company_C] TODAY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2286000" y="5943600"/>
            <ns1:ext cx="77724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90C8D0"/>
                </ns1:solidFill>
                <ns1:latin typeface="Calibri"/>
              </ns1:rPr>
              <ns1:t>sales@[Provider_Company_C].[Company_Website_A]  |  [Provider_Company_C].[Company_Website_A]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