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deck_cover_[Prospect_Company_A]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3291840"/>
            <ns1:ext cx="12188952" cy="3566160"/>
          </ns1:xfrm>
          <ns1:prstGeom prst="rect">
            <ns1:avLst/>
          </ns1:prstGeom>
          <ns1:solidFill>
            <ns1:srgbClr val="081222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3291840"/>
            <ns1:ext cx="128016" cy="356616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320040" y="3474720"/>
            <ns1:ext cx="10972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 i="0">
                <ns1:solidFill>
                  <ns1:srgbClr val="F0C850"/>
                </ns1:solidFill>
                <ns1:latin typeface="Calibri"/>
              </ns1:rPr>
              <ns1:t>[Provider_Company_C]'S PREMIER EXHIBITION &amp; CONFERENCE VENUE PARTNER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320040" y="3886200"/>
            <ns1:ext cx="1097280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000" b="1" i="0">
                <ns1:solidFill>
                  <ns1:srgbClr val="FFFFFF"/>
                </ns1:solidFill>
                <ns1:latin typeface="Calibri"/>
              </ns1:rPr>
              <ns1:t>[Prospect_Company_G] Global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20040" y="4709160"/>
            <ns1:ext cx="8686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C0CCE0"/>
                </ns1:solidFill>
                <ns1:latin typeface="Calibri"/>
              </ns1:rPr>
              <ns1:t>Exhibitor Activation &amp; Sponsorship Partnership Proposal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320040" y="5349240"/>
            <ns1:ext cx="10972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8090B0"/>
                </ns1:solidFill>
                <ns1:latin typeface="Calibri"/>
              </ns1:rPr>
              <ns1:t>[Provider_Company_C]  |  [Provider_Company_C] Oly[Prospect_Company_A]c Park  |  NSW Major Projects Conference 2026 — and Beyond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5F5F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82880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1A2A4A"/>
                </ns1:solidFill>
                <ns1:latin typeface="Calibri"/>
              </ns1:rPr>
              <ns1:t>BUILT FOR WORLD-CLASS CONFERENCES AND TRADE SHOWS</ns1:t>
            </ns1:r>
          </ns1:p>
        </ns0:txBody>
      </ns0:sp>
      <ns0:pic>
        <ns0:nvPicPr>
          <ns0:cNvPr id="5" name="Picture 4" descr="[Prospect_Company_A]_venue_overview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6217920" y="960120"/>
            <ns1:ext cx="5577840" cy="4297680"/>
          </ns1:xfrm>
          <ns1:prstGeom prst="rect">
            <ns1:avLst/>
          </ns1:prstGeom>
        </ns0:spPr>
      </ns0:pic>
      <ns0:sp>
        <ns0:nvSpPr>
          <ns0:cNvPr id="6" name="Rectangle 5"/>
          <ns0:cNvSpPr/>
          <ns0:nvPr/>
        </ns0:nvSpPr>
        <ns0:spPr>
          <ns1:xfrm>
            <ns1:off x="457200" y="960120"/>
            <ns1:ext cx="5486400" cy="960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960120"/>
            <ns1:ext cx="91440" cy="96012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85800" y="1061720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1A2A4A"/>
                </ns1:solidFill>
                <ns1:latin typeface="Calibri"/>
              </ns1:rPr>
              <ns1:t>150+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2468880" y="1087120"/>
            <ns1:ext cx="329184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Major events hosted annually
at [Provider_Company_C]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457200" y="2057400"/>
            <ns1:ext cx="5486400" cy="960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57200" y="2057400"/>
            <ns1:ext cx="91440" cy="96012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85800" y="2159000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1A2A4A"/>
                </ns1:solidFill>
                <ns1:latin typeface="Calibri"/>
              </ns1:rPr>
              <ns1:t>40,000+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2468880" y="2184400"/>
            <ns1:ext cx="329184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sqm exhibition floor across
five interconnected halls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57200" y="3154680"/>
            <ns1:ext cx="5486400" cy="960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57200" y="3154680"/>
            <ns1:ext cx="91440" cy="96012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85800" y="3256280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1A2A4A"/>
                </ns1:solidFill>
                <ns1:latin typeface="Calibri"/>
              </ns1:rPr>
              <ns1:t>5,000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2468880" y="3281680"/>
            <ns1:ext cx="329184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Peak delegate capacity for
plenary and keynote sessions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57200" y="4251959"/>
            <ns1:ext cx="5486400" cy="960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57200" y="4251959"/>
            <ns1:ext cx="91440" cy="96012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85800" y="4353559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1A2A4A"/>
                </ns1:solidFill>
                <ns1:latin typeface="Calibri"/>
              </ns1:rPr>
              <ns1:t>20+ years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2468880" y="4378959"/>
            <ns1:ext cx="329184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[Prospect_Company_G]'s proven track record
of world-class conferences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D1A3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82880"/>
            <ns1:ext cx="109728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FFFFFF"/>
                </ns1:solidFill>
                <ns1:latin typeface="Calibri"/>
              </ns1:rPr>
              <ns1:t>YOUR EVENT MAPPED AT [Provider_Company_C]</ns1:t>
            </ns1:r>
          </ns1:p>
        </ns0:txBody>
      </ns0:sp>
      <ns0:pic>
        <ns0:nvPicPr>
          <ns0:cNvPr id="5" name="Picture 4" descr="[Prospect_Company_A]_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457200" y="960120"/>
            <ns1:ext cx="7315200" cy="4114800"/>
          </ns1:xfrm>
          <ns1:prstGeom prst="rect">
            <ns1:avLst/>
          </ns1:prstGeom>
        </ns0:spPr>
      </ns0:pic>
      <ns0:sp>
        <ns0:nvSpPr>
          <ns0:cNvPr id="6" name="TextBox 5"/>
          <ns0:cNvSpPr txBox="1"/>
          <ns0:nvPr/>
        </ns0:nvSpPr>
        <ns0:spPr>
          <ns1:xfrm>
            <ns1:off x="457200" y="5166360"/>
            <ns1:ext cx="73152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1">
                <ns1:solidFill>
                  <ns1:srgbClr val="607090"/>
                </ns1:solidFill>
                <ns1:latin typeface="Calibri"/>
              </ns1:rPr>
              <ns1:t>Conceptual layout — venue floor plan not available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8092440" y="960120"/>
            <ns1:ext cx="3749039" cy="868680"/>
          </ns1:xfrm>
          <ns1:prstGeom prst="rect">
            <ns1:avLst/>
          </ns1:prstGeom>
          <ns1:solidFill>
            <ns1:srgbClr val="2E407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Rectangle 7"/>
          <ns0:cNvSpPr/>
          <ns0:nvPr/>
        </ns0:nvSpPr>
        <ns0:spPr>
          <ns1:xfrm>
            <ns1:off x="8092440" y="960120"/>
            <ns1:ext cx="73152" cy="86868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8321040" y="1036320"/>
            <ns1:ext cx="33832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Hall 1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8321040" y="1341120"/>
            <ns1:ext cx="33832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A0B0D0"/>
                </ns1:solidFill>
                <ns1:latin typeface="Calibri"/>
              </ns1:rPr>
              <ns1:t>Major sponsor pavilions &amp; feature activations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8092440" y="1984248"/>
            <ns1:ext cx="3749039" cy="868680"/>
          </ns1:xfrm>
          <ns1:prstGeom prst="rect">
            <ns1:avLst/>
          </ns1:prstGeom>
          <ns1:solidFill>
            <ns1:srgbClr val="2E407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Rectangle 11"/>
          <ns0:cNvSpPr/>
          <ns0:nvPr/>
        </ns0:nvSpPr>
        <ns0:spPr>
          <ns1:xfrm>
            <ns1:off x="8092440" y="1984248"/>
            <ns1:ext cx="73152" cy="86868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8321040" y="2060448"/>
            <ns1:ext cx="33832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Halls 2–3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8321040" y="2365248"/>
            <ns1:ext cx="33832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A0B0D0"/>
                </ns1:solidFill>
                <ns1:latin typeface="Calibri"/>
              </ns1:rPr>
              <ns1:t>Trade floor, exhibitor booths, networking aisles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8092440" y="3008376"/>
            <ns1:ext cx="3749039" cy="868680"/>
          </ns1:xfrm>
          <ns1:prstGeom prst="rect">
            <ns1:avLst/>
          </ns1:prstGeom>
          <ns1:solidFill>
            <ns1:srgbClr val="2E407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Rectangle 15"/>
          <ns0:cNvSpPr/>
          <ns0:nvPr/>
        </ns0:nvSpPr>
        <ns0:spPr>
          <ns1:xfrm>
            <ns1:off x="8092440" y="3008376"/>
            <ns1:ext cx="73152" cy="86868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8321040" y="3084576"/>
            <ns1:ext cx="33832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Hall 4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8321040" y="3389376"/>
            <ns1:ext cx="33832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A0B0D0"/>
                </ns1:solidFill>
                <ns1:latin typeface="Calibri"/>
              </ns1:rPr>
              <ns1:t>Satellite conference sessions &amp; CPD workshops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8092440" y="4032504"/>
            <ns1:ext cx="3749039" cy="868680"/>
          </ns1:xfrm>
          <ns1:prstGeom prst="rect">
            <ns1:avLst/>
          </ns1:prstGeom>
          <ns1:solidFill>
            <ns1:srgbClr val="2E407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Rectangle 19"/>
          <ns0:cNvSpPr/>
          <ns0:nvPr/>
        </ns0:nvSpPr>
        <ns0:spPr>
          <ns1:xfrm>
            <ns1:off x="8092440" y="4032504"/>
            <ns1:ext cx="73152" cy="86868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8321040" y="4108704"/>
            <ns1:ext cx="33832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The Dome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8321040" y="4413504"/>
            <ns1:ext cx="33832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A0B0D0"/>
                </ns1:solidFill>
                <ns1:latin typeface="Calibri"/>
              </ns1:rPr>
              <ns1:t>Plenary keynote, opening ceremony &amp; gala dinner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[Prospect_Company_A]_sponsor_activatio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6675120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6492240" y="0"/>
            <ns1:ext cx="5696712" cy="6858000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6492240" y="0"/>
            <ns1:ext cx="109728" cy="685800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6766560" y="548640"/>
            <ns1:ext cx="5212080" cy="1280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FFFFFF"/>
                </ns1:solidFill>
                <ns1:latin typeface="Calibri"/>
              </ns1:rPr>
              <ns1:t>SPONSOR ACTIVATION
INFRASTRUCTURE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6766560" y="1783080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0C850"/>
                </ns1:solidFill>
                <ns1:latin typeface="Calibri"/>
              </ns1:rPr>
              <ns1:t>Maximising Exhibitor ROI at [Provider_Company_C]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6766560" y="2524760"/>
            <ns1:ext cx="73152" cy="45720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995160" y="2423160"/>
            <ns1:ext cx="4937760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CE0"/>
                </ns1:solidFill>
                <ns1:latin typeface="Calibri"/>
              </ns1:rPr>
              <ns1:t>Feature pavilion positions — 6m+ clearance heights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6766560" y="3393439"/>
            <ns1:ext cx="73152" cy="45720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995160" y="3291839"/>
            <ns1:ext cx="4937760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CE0"/>
                </ns1:solidFill>
                <ns1:latin typeface="Calibri"/>
              </ns1:rPr>
              <ns1:t>Rigging &amp; structural loading for large-format installs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6766560" y="4262120"/>
            <ns1:ext cx="73152" cy="45720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995160" y="4160520"/>
            <ns1:ext cx="4937760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CE0"/>
                </ns1:solidFill>
                <ns1:latin typeface="Calibri"/>
              </ns1:rPr>
              <ns1:t>VIP hospitality suites with private catering access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6766560" y="5130800"/>
            <ns1:ext cx="73152" cy="45720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995160" y="5029200"/>
            <ns1:ext cx="4937760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0CCE0"/>
                </ns1:solidFill>
                <ns1:latin typeface="Calibri"/>
              </ns1:rPr>
              <ns1:t>Managed exhibitor services: utilities, connectivity, signage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5F5F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82880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1A2A4A"/>
                </ns1:solidFill>
                <ns1:latin typeface="Calibri"/>
              </ns1:rPr>
              <ns1:t>DELEGATE JOURNEY: FROM REGISTRATION TO SUMMIT GALA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822960"/>
            <ns1:ext cx="10972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445566"/>
                </ns1:solidFill>
                <ns1:latin typeface="Calibri"/>
              </ns1:rPr>
              <ns1:t>[Provider_Company_C] delivers a seamless, production-grade conference experience across every touchpoint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3840480"/>
            <ns1:ext cx="11274552" cy="64008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960120" y="3611880"/>
            <ns1:ext cx="502920" cy="502920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1033272" y="3630168"/>
            <ns1:ext cx="365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1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48640" y="1417320"/>
            <ns1:ext cx="19202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1A2A4A"/>
                </ns1:solidFill>
                <ns1:latin typeface="Calibri"/>
              </ns1:rPr>
              <ns1:t>ARRIVE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57200" y="1874519"/>
            <ns1:ext cx="205740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445566"/>
                </ns1:solidFill>
                <ns1:latin typeface="Calibri"/>
              </ns1:rPr>
              <ns1:t>Direct rail to
Oly[Prospect_Company_A]c Park Station
10,000+ car spaces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3246120" y="3611880"/>
            <ns1:ext cx="502920" cy="502920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3319272" y="3630168"/>
            <ns1:ext cx="365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2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2834640" y="1417320"/>
            <ns1:ext cx="19202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1A2A4A"/>
                </ns1:solidFill>
                <ns1:latin typeface="Calibri"/>
              </ns1:rPr>
              <ns1:t>DAY 1 AM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2743200" y="1874519"/>
            <ns1:ext cx="205740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445566"/>
                </ns1:solidFill>
                <ns1:latin typeface="Calibri"/>
              </ns1:rPr>
              <ns1:t>Plenary keynote
in main conference
hall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5532120" y="3611880"/>
            <ns1:ext cx="502920" cy="502920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5605272" y="3630168"/>
            <ns1:ext cx="365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3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5120640" y="1417320"/>
            <ns1:ext cx="19202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1A2A4A"/>
                </ns1:solidFill>
                <ns1:latin typeface="Calibri"/>
              </ns1:rPr>
              <ns1:t>DAY 1 PM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5029200" y="1874519"/>
            <ns1:ext cx="205740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445566"/>
                </ns1:solidFill>
                <ns1:latin typeface="Calibri"/>
              </ns1:rPr>
              <ns1:t>Exhibition floor opens
Sponsor activations
B2B meetings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7818120" y="3611880"/>
            <ns1:ext cx="502920" cy="502920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7891272" y="3630168"/>
            <ns1:ext cx="365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4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7406640" y="1417320"/>
            <ns1:ext cx="19202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1A2A4A"/>
                </ns1:solidFill>
                <ns1:latin typeface="Calibri"/>
              </ns1:rPr>
              <ns1:t>DAY 2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7315200" y="1874519"/>
            <ns1:ext cx="205740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445566"/>
                </ns1:solidFill>
                <ns1:latin typeface="Calibri"/>
              </ns1:rPr>
              <ns1:t>CPD breakout sessions
Technical workshops
Networking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10104120" y="3611880"/>
            <ns1:ext cx="502920" cy="502920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10177272" y="3630168"/>
            <ns1:ext cx="365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5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9692640" y="1417320"/>
            <ns1:ext cx="19202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1A2A4A"/>
                </ns1:solidFill>
                <ns1:latin typeface="Calibri"/>
              </ns1:rPr>
              <ns1:t>EVENING</ns1:t>
            </ns1:r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9601200" y="1874519"/>
            <ns1:ext cx="205740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445566"/>
                </ns1:solidFill>
                <ns1:latin typeface="Calibri"/>
              </ns1:rPr>
              <ns1:t>Summit gala dinner
or networking
reception in The Dome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82880"/>
            <ns1:ext cx="109728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800" b="1" i="0">
                <ns1:solidFill>
                  <ns1:srgbClr val="FFFFFF"/>
                </ns1:solidFill>
                <ns1:latin typeface="Calibri"/>
              </ns1:rPr>
              <ns1:t>WHY [Provider_Company_C] OLY[Prospect_Company_A]C PARK?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777240"/>
            <ns1:ext cx="10972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 i="0">
                <ns1:solidFill>
                  <ns1:srgbClr val="F0C850"/>
                </ns1:solidFill>
                <ns1:latin typeface="Calibri"/>
              </ns1:rPr>
              <ns1:t>Location, Scale, and Prestige — the complete package for [Prospect_Company_G] events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463040"/>
            <ns1:ext cx="5486400" cy="1920240"/>
          </ns1:xfrm>
          <ns1:prstGeom prst="rect">
            <ns1:avLst/>
          </ns1:prstGeom>
          <ns1:solidFill>
            <ns1:srgbClr val="2E407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463040"/>
            <ns1:ext cx="5486400" cy="7315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85800" y="164592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1" i="0">
                <ns1:solidFill>
                  <ns1:srgbClr val="F0C850"/>
                </ns1:solidFill>
                <ns1:latin typeface="Calibri"/>
              </ns1:rPr>
              <ns1:t>ACCESS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85800" y="2148840"/>
            <ns1:ext cx="50292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BED8"/>
                </ns1:solidFill>
                <ns1:latin typeface="Calibri"/>
              </ns1:rPr>
              <ns1:t>Direct rail from [Provider_Company_C] CBD
— 15 minutes to Oly[Prospect_Company_A]c Park
Station. 10,000+ car spaces.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6400800" y="1463040"/>
            <ns1:ext cx="5486400" cy="1920240"/>
          </ns1:xfrm>
          <ns1:prstGeom prst="rect">
            <ns1:avLst/>
          </ns1:prstGeom>
          <ns1:solidFill>
            <ns1:srgbClr val="2E407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6400800" y="1463040"/>
            <ns1:ext cx="5486400" cy="7315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629400" y="164592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1" i="0">
                <ns1:solidFill>
                  <ns1:srgbClr val="F0C850"/>
                </ns1:solidFill>
                <ns1:latin typeface="Calibri"/>
              </ns1:rPr>
              <ns1:t>SCALE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629400" y="2148840"/>
            <ns1:ext cx="50292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BED8"/>
                </ns1:solidFill>
                <ns1:latin typeface="Calibri"/>
              </ns1:rPr>
              <ns1:t>40,000+ sqm exhibition halls.
5,000 delegate capacity.
150+ events annually.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57200" y="3749039"/>
            <ns1:ext cx="5486400" cy="1920240"/>
          </ns1:xfrm>
          <ns1:prstGeom prst="rect">
            <ns1:avLst/>
          </ns1:prstGeom>
          <ns1:solidFill>
            <ns1:srgbClr val="2E407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57200" y="3749039"/>
            <ns1:ext cx="5486400" cy="7315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85800" y="3931919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1" i="0">
                <ns1:solidFill>
                  <ns1:srgbClr val="F0C850"/>
                </ns1:solidFill>
                <ns1:latin typeface="Calibri"/>
              </ns1:rPr>
              <ns1:t>HOTELS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685800" y="4434839"/>
            <ns1:ext cx="50292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BED8"/>
                </ns1:solidFill>
                <ns1:latin typeface="Calibri"/>
              </ns1:rPr>
              <ns1:t>Adjacent hotel accommodation
for multi-day conference
delegates.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400800" y="3749039"/>
            <ns1:ext cx="5486400" cy="1920240"/>
          </ns1:xfrm>
          <ns1:prstGeom prst="rect">
            <ns1:avLst/>
          </ns1:prstGeom>
          <ns1:solidFill>
            <ns1:srgbClr val="2E407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6400800" y="3749039"/>
            <ns1:ext cx="5486400" cy="7315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629400" y="3931919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1" i="0">
                <ns1:solidFill>
                  <ns1:srgbClr val="F0C850"/>
                </ns1:solidFill>
                <ns1:latin typeface="Calibri"/>
              </ns1:rPr>
              <ns1:t>PRESTIGE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629400" y="4434839"/>
            <ns1:ext cx="50292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BED8"/>
                </ns1:solidFill>
                <ns1:latin typeface="Calibri"/>
              </ns1:rPr>
              <ns1:t>[Provider_Company_C]'s most iconic event
precinct — trusted by Australia's
top conferences.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5F5F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82880"/>
            <ns1:ext cx="109728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1A2A4A"/>
                </ns1:solidFill>
                <ns1:latin typeface="Calibri"/>
              </ns1:rPr>
              <ns1:t>PARTNERSHIP TIERS: FROM SINGLE EVENT TO MULTI-YEAR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457200" y="1325880"/>
            <ns1:ext cx="3566160" cy="5120640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325880"/>
            <ns1:ext cx="3566160" cy="7315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640080" y="1508760"/>
            <ns1:ext cx="32004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1" i="0">
                <ns1:solidFill>
                  <ns1:srgbClr val="F0C850"/>
                </ns1:solidFill>
                <ns1:latin typeface="Calibri"/>
              </ns1:rPr>
              <ns1:t>SINGLE EVENT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2057400"/>
            <ns1:ext cx="320040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0" i="0">
                <ns1:solidFill>
                  <ns1:srgbClr val="FFFFFF"/>
                </ns1:solidFill>
                <ns1:latin typeface="Calibri"/>
              </ns1:rPr>
              <ns1:t>NSW Major Projects Conference
September 2026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822960" y="2834640"/>
            <ns1:ext cx="2834640" cy="2743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640080" y="301752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Exhibition hall + conference rooms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40080" y="374904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Full exhibitor services support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" y="448056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Event Manager assigned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40080" y="521208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Catering + AV + security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640080" y="5989320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1">
                <ns1:solidFill>
                  <ns1:srgbClr val="F0C850"/>
                </ns1:solidFill>
                <ns1:latin typeface="Calibri"/>
              </ns1:rPr>
              <ns1:t>Pricing: TBD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343400" y="1325880"/>
            <ns1:ext cx="3566160" cy="5120640"/>
          </ns1:xfrm>
          <ns1:prstGeom prst="rect">
            <ns1:avLst/>
          </ns1:prstGeom>
          <ns1:solidFill>
            <ns1:srgbClr val="2E407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Rectangle 15"/>
          <ns0:cNvSpPr/>
          <ns0:nvPr/>
        </ns0:nvSpPr>
        <ns0:spPr>
          <ns1:xfrm>
            <ns1:off x="4343400" y="1325880"/>
            <ns1:ext cx="3566160" cy="7315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4526280" y="1508760"/>
            <ns1:ext cx="32004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1" i="0">
                <ns1:solidFill>
                  <ns1:srgbClr val="F0C850"/>
                </ns1:solidFill>
                <ns1:latin typeface="Calibri"/>
              </ns1:rPr>
              <ns1:t>ANNUAL PARTNER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4526280" y="2057400"/>
            <ns1:ext cx="320040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0" i="0">
                <ns1:solidFill>
                  <ns1:srgbClr val="FFFFFF"/>
                </ns1:solidFill>
                <ns1:latin typeface="Calibri"/>
              </ns1:rPr>
              <ns1:t>Preferred [Provider_Company_C] venue across all
[Prospect_Company_G] Australia conferences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709160" y="2834640"/>
            <ns1:ext cx="2834640" cy="2743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4526280" y="301752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Priority venue access &amp; booking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4526280" y="374904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Dedicated account management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4526280" y="448056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Volume pricing advantages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4526280" y="521208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Joint event marketing support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4526280" y="5989320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1">
                <ns1:solidFill>
                  <ns1:srgbClr val="F0C850"/>
                </ns1:solidFill>
                <ns1:latin typeface="Calibri"/>
              </ns1:rPr>
              <ns1:t>Pricing: TBD</ns1:t>
            </ns1:r>
          </ns1:p>
        </ns0:txBody>
      </ns0:sp>
      <ns0:sp>
        <ns0:nvSpPr>
          <ns0:cNvPr id="25" name="Rectangle 24"/>
          <ns0:cNvSpPr/>
          <ns0:nvPr/>
        </ns0:nvSpPr>
        <ns0:spPr>
          <ns1:xfrm>
            <ns1:off x="8229600" y="1325880"/>
            <ns1:ext cx="3566160" cy="5120640"/>
          </ns1:xfrm>
          <ns1:prstGeom prst="rect">
            <ns1:avLst/>
          </ns1:prstGeom>
          <ns1:solidFill>
            <ns1:srgbClr val="1C356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Rectangle 25"/>
          <ns0:cNvSpPr/>
          <ns0:nvPr/>
        </ns0:nvSpPr>
        <ns0:spPr>
          <ns1:xfrm>
            <ns1:off x="8229600" y="1325880"/>
            <ns1:ext cx="3566160" cy="7315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8412480" y="1508760"/>
            <ns1:ext cx="32004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1" i="0">
                <ns1:solidFill>
                  <ns1:srgbClr val="F0C850"/>
                </ns1:solidFill>
                <ns1:latin typeface="Calibri"/>
              </ns1:rPr>
              <ns1:t>MULTI-YEAR STRATEGIC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8412480" y="2057400"/>
            <ns1:ext cx="320040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0" i="0">
                <ns1:solidFill>
                  <ns1:srgbClr val="FFFFFF"/>
                </ns1:solidFill>
                <ns1:latin typeface="Calibri"/>
              </ns1:rPr>
              <ns1:t>Strategic venue partnership with
preferential long-term terms</ns1:t>
            </ns1:r>
          </ns1:p>
        </ns0:txBody>
      </ns0:sp>
      <ns0:sp>
        <ns0:nvSpPr>
          <ns0:cNvPr id="29" name="Rectangle 28"/>
          <ns0:cNvSpPr/>
          <ns0:nvPr/>
        </ns0:nvSpPr>
        <ns0:spPr>
          <ns1:xfrm>
            <ns1:off x="8595360" y="2834640"/>
            <ns1:ext cx="2834640" cy="27432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8412480" y="301752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Multi-year rate commitment</ns1:t>
            </ns1:r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8412480" y="374904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Custom exhibitor services agreement</ns1:t>
            </ns1:r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8412480" y="448056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Named venue partnership rights</ns1:t>
            </ns1:r>
          </ns1:p>
        </ns0:txBody>
      </ns0:sp>
      <ns0:sp>
        <ns0:nvSpPr>
          <ns0:cNvPr id="33" name="TextBox 32"/>
          <ns0:cNvSpPr txBox="1"/>
          <ns0:nvPr/>
        </ns0:nvSpPr>
        <ns0:spPr>
          <ns1:xfrm>
            <ns1:off x="8412480" y="5212080"/>
            <ns1:ext cx="3200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BED8"/>
                </ns1:solidFill>
                <ns1:latin typeface="Calibri"/>
              </ns1:rPr>
              <ns1:t>•  Co-branded event promotion</ns1:t>
            </ns1:r>
          </ns1:p>
        </ns0:txBody>
      </ns0:sp>
      <ns0:sp>
        <ns0:nvSpPr>
          <ns0:cNvPr id="34" name="TextBox 33"/>
          <ns0:cNvSpPr txBox="1"/>
          <ns0:nvPr/>
        </ns0:nvSpPr>
        <ns0:spPr>
          <ns1:xfrm>
            <ns1:off x="8412480" y="5989320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1">
                <ns1:solidFill>
                  <ns1:srgbClr val="F0C850"/>
                </ns1:solidFill>
                <ns1:latin typeface="Calibri"/>
              </ns1:rPr>
              <ns1:t>Pricing: TBD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1A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9144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66560"/>
            <ns1:ext cx="12188952" cy="9144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1371600" y="777240"/>
            <ns1:ext cx="9601200" cy="1280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3200" b="1" i="0">
                <ns1:solidFill>
                  <ns1:srgbClr val="FFFFFF"/>
                </ns1:solidFill>
                <ns1:latin typeface="Calibri"/>
              </ns1:rPr>
              <ns1:t>LET'S BUILD [Provider_Company_C]'S BEST B2B CONFERENCE TOGETHER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371600" y="2011680"/>
            <ns1:ext cx="96012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0" i="0">
                <ns1:solidFill>
                  <ns1:srgbClr val="F0C850"/>
                </ns1:solidFill>
                <ns1:latin typeface="Calibri"/>
              </ns1:rPr>
              <ns1:t>[Provider_Company_C] — [Provider_Company_C]'s home for world-class conferences and exhibitions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2286000" y="2834640"/>
            <ns1:ext cx="77724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 i="0">
                <ns1:solidFill>
                  <ns1:srgbClr val="B8C8E0"/>
                </ns1:solidFill>
                <ns1:latin typeface="Calibri"/>
              </ns1:rPr>
              <ns1:t>1.  Schedule a technical site inspection and floor plan consultation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2286000" y="3520440"/>
            <ns1:ext cx="77724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 i="0">
                <ns1:solidFill>
                  <ns1:srgbClr val="B8C8E0"/>
                </ns1:solidFill>
                <ns1:latin typeface="Calibri"/>
              </ns1:rPr>
              <ns1:t>2.  Receive a tailored exhibitor services and sponsorship package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2286000" y="4206240"/>
            <ns1:ext cx="77724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 i="0">
                <ns1:solidFill>
                  <ns1:srgbClr val="B8C8E0"/>
                </ns1:solidFill>
                <ns1:latin typeface="Calibri"/>
              </ns1:rPr>
              <ns1:t>3.  Meet the [Provider_Company_C] events and exhibitor services team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4114800" y="5029200"/>
            <ns1:ext cx="3977639" cy="685800"/>
          </ns1:xfrm>
          <ns1:prstGeom prst="rect">
            <ns1:avLst/>
          </ns1:prstGeom>
          <ns1:solidFill>
            <ns1:srgbClr val="D4A01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4114800" y="5029200"/>
            <ns1:ext cx="3977639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1A2A4A"/>
                </ns1:solidFill>
                <ns1:latin typeface="Calibri"/>
              </ns1:rPr>
              <ns1:t>CONTACT [Provider_Company_C] TODAY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2286000" y="5943600"/>
            <ns1:ext cx="77724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0" i="0">
                <ns1:solidFill>
                  <ns1:srgbClr val="8094B4"/>
                </ns1:solidFill>
                <ns1:latin typeface="Calibri"/>
              </ns1:rPr>
              <ns1:t>sales@[Provider_Company_C].[Company_Website_A]  |  [Provider_Company_C].[Company_Website_A]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