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[Prospect_Company_A]_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03A40">
              <ns1:alpha val="8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91440" cy="685800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12188952" cy="73152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0" y="6784848"/>
            <ns1:ext cx="12188952" cy="73152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1371600"/>
            <ns1:ext cx="9601200" cy="21945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3800" b="1" i="0">
                <ns1:solidFill>
                  <ns1:srgbClr val="FFFFFF"/>
                </ns1:solidFill>
              </ns1:rPr>
              <ns1:t>Where Regulatory Knowledge
Meets Exceptional Experience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548640" y="3749039"/>
            <ns1:ext cx="4389120" cy="54864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48640" y="3886200"/>
            <ns1:ext cx="105156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900" b="0" i="0">
                <ns1:solidFill>
                  <ns1:srgbClr val="D4A843"/>
                </ns1:solidFill>
              </ns1:rPr>
              <ns1:t>[Provider_Company_B] × [Prospect_Company_A]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4407408"/>
            <ns1:ext cx="960120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FFFFFF"/>
                </ns1:solidFill>
              </ns1:rPr>
              <ns1:t>A Proposal for Convergence 2027 and the [Prospect_Company_F] Conference Series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48640" y="4919472"/>
            <ns1:ext cx="8229600" cy="34747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CCCCCC"/>
                </ns1:solidFill>
              </ns1:rPr>
              <ns1:t>Proposed: October 2027  |  Washington Convention Center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9601200" y="6263640"/>
            <ns1:ext cx="2286000" cy="34747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r"/>
            <ns1:r>
              <ns1:rPr sz="1200" b="0" i="0">
                <ns1:solidFill>
                  <ns1:srgbClr val="D4A843"/>
                </ns1:solidFill>
              </ns1:rPr>
              <ns1:t>[Provider_Company_B].com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100584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005840"/>
            <ns1:ext cx="12188952" cy="54864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82880"/>
            <ns1:ext cx="10058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3200" b="1" i="0">
                <ns1:solidFill>
                  <ns1:srgbClr val="FFFFFF"/>
                </ns1:solidFill>
              </ns1:rPr>
              <ns1:t>The [Prospect_Company_F] Event Ecosystem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80160"/>
            <ns1:ext cx="73152" cy="45720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280160"/>
            <ns1:ext cx="4572000" cy="54864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1280160"/>
            <ns1:ext cx="32004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1" i="0">
                <ns1:solidFill>
                  <ns1:srgbClr val="006B77"/>
                </ns1:solidFill>
              </ns1:rPr>
              <ns1:t>Convergence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3931920" y="1280160"/>
            <ns1:ext cx="77724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444444"/>
                </ns1:solidFill>
              </ns1:rPr>
              <ns1:t>3,000+ global regulatory professionals at the flagship annual conference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457200" y="1810512"/>
            <ns1:ext cx="11274552" cy="18288"/>
          </ns1:xfrm>
          <ns1:prstGeom prst="rect">
            <ns1:avLst/>
          </ns1:prstGeom>
          <ns1:solidFill>
            <ns1:srgbClr val="F2F6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57200" y="1993392"/>
            <ns1:ext cx="73152" cy="45720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Rectangle 11"/>
          <ns0:cNvSpPr/>
          <ns0:nvPr/>
        </ns0:nvSpPr>
        <ns0:spPr>
          <ns1:xfrm>
            <ns1:off x="457200" y="1993392"/>
            <ns1:ext cx="4572000" cy="54864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40080" y="1993392"/>
            <ns1:ext cx="32004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1" i="0">
                <ns1:solidFill>
                  <ns1:srgbClr val="006B77"/>
                </ns1:solidFill>
              </ns1:rPr>
              <ns1:t>Euro Convergence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3931920" y="1993392"/>
            <ns1:ext cx="77724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444444"/>
                </ns1:solidFill>
              </ns1:rPr>
              <ns1:t>European regulatory community gathering — growing international footprint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57200" y="2523744"/>
            <ns1:ext cx="11274552" cy="18288"/>
          </ns1:xfrm>
          <ns1:prstGeom prst="rect">
            <ns1:avLst/>
          </ns1:prstGeom>
          <ns1:solidFill>
            <ns1:srgbClr val="F2F6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Rectangle 15"/>
          <ns0:cNvSpPr/>
          <ns0:nvPr/>
        </ns0:nvSpPr>
        <ns0:spPr>
          <ns1:xfrm>
            <ns1:off x="457200" y="2706624"/>
            <ns1:ext cx="73152" cy="45720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Rectangle 16"/>
          <ns0:cNvSpPr/>
          <ns0:nvPr/>
        </ns0:nvSpPr>
        <ns0:spPr>
          <ns1:xfrm>
            <ns1:off x="457200" y="2706624"/>
            <ns1:ext cx="4572000" cy="54864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640080" y="2706624"/>
            <ns1:ext cx="32004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1" i="0">
                <ns1:solidFill>
                  <ns1:srgbClr val="006B77"/>
                </ns1:solidFill>
              </ns1:rPr>
              <ns1:t>Conference Series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3931920" y="2706624"/>
            <ns1:ext cx="77724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444444"/>
                </ns1:solidFill>
              </ns1:rPr>
              <ns1:t>Specialized regulatory education tracks throughout the year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457200" y="3236976"/>
            <ns1:ext cx="11274552" cy="18288"/>
          </ns1:xfrm>
          <ns1:prstGeom prst="rect">
            <ns1:avLst/>
          </ns1:prstGeom>
          <ns1:solidFill>
            <ns1:srgbClr val="F2F6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Rectangle 20"/>
          <ns0:cNvSpPr/>
          <ns0:nvPr/>
        </ns0:nvSpPr>
        <ns0:spPr>
          <ns1:xfrm>
            <ns1:off x="457200" y="3419856"/>
            <ns1:ext cx="73152" cy="45720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Rectangle 21"/>
          <ns0:cNvSpPr/>
          <ns0:nvPr/>
        </ns0:nvSpPr>
        <ns0:spPr>
          <ns1:xfrm>
            <ns1:off x="457200" y="3419856"/>
            <ns1:ext cx="4572000" cy="54864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640080" y="3419856"/>
            <ns1:ext cx="32004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1" i="0">
                <ns1:solidFill>
                  <ns1:srgbClr val="006B77"/>
                </ns1:solidFill>
              </ns1:rPr>
              <ns1:t>Virtual Programs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3931920" y="3419856"/>
            <ns1:ext cx="77724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444444"/>
                </ns1:solidFill>
              </ns1:rPr>
              <ns1:t>Online workshops, CE credits, and remote learning year-round</ns1:t>
            </ns1:r>
          </ns1:p>
        </ns0:txBody>
      </ns0:sp>
      <ns0:sp>
        <ns0:nvSpPr>
          <ns0:cNvPr id="25" name="Rectangle 24"/>
          <ns0:cNvSpPr/>
          <ns0:nvPr/>
        </ns0:nvSpPr>
        <ns0:spPr>
          <ns1:xfrm>
            <ns1:off x="457200" y="3950208"/>
            <ns1:ext cx="11274552" cy="18288"/>
          </ns1:xfrm>
          <ns1:prstGeom prst="rect">
            <ns1:avLst/>
          </ns1:prstGeom>
          <ns1:solidFill>
            <ns1:srgbClr val="F2F6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Rectangle 25"/>
          <ns0:cNvSpPr/>
          <ns0:nvPr/>
        </ns0:nvSpPr>
        <ns0:spPr>
          <ns1:xfrm>
            <ns1:off x="457200" y="4133088"/>
            <ns1:ext cx="73152" cy="45720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Rectangle 26"/>
          <ns0:cNvSpPr/>
          <ns0:nvPr/>
        </ns0:nvSpPr>
        <ns0:spPr>
          <ns1:xfrm>
            <ns1:off x="457200" y="4133088"/>
            <ns1:ext cx="4572000" cy="54864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640080" y="4133088"/>
            <ns1:ext cx="32004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1" i="0">
                <ns1:solidFill>
                  <ns1:srgbClr val="006B77"/>
                </ns1:solidFill>
              </ns1:rPr>
              <ns1:t>Chapter Events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3931920" y="4133088"/>
            <ns1:ext cx="77724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444444"/>
                </ns1:solidFill>
              </ns1:rPr>
              <ns1:t>Local Networking Groups (LNGs) in key regulatory hubs worldwide</ns1:t>
            </ns1:r>
          </ns1:p>
        </ns0:txBody>
      </ns0:sp>
      <ns0:sp>
        <ns0:nvSpPr>
          <ns0:cNvPr id="30" name="Rectangle 29"/>
          <ns0:cNvSpPr/>
          <ns0:nvPr/>
        </ns0:nvSpPr>
        <ns0:spPr>
          <ns1:xfrm>
            <ns1:off x="457200" y="4663440"/>
            <ns1:ext cx="11274552" cy="18288"/>
          </ns1:xfrm>
          <ns1:prstGeom prst="rect">
            <ns1:avLst/>
          </ns1:prstGeom>
          <ns1:solidFill>
            <ns1:srgbClr val="F2F6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1" name="Rectangle 30"/>
          <ns0:cNvSpPr/>
          <ns0:nvPr/>
        </ns0:nvSpPr>
        <ns0:spPr>
          <ns1:xfrm>
            <ns1:off x="457200" y="4937760"/>
            <ns1:ext cx="11274552" cy="54864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457200" y="5074920"/>
            <ns1:ext cx="11274552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1">
                <ns1:solidFill>
                  <ns1:srgbClr val="1B2A4A"/>
                </ns1:solidFill>
              </ns1:rPr>
              <ns1:t>[Provider_Company_B] supports every format: in-person, hybrid, and virtual — from single-track workshops to multi-day global conferences.</ns1:t>
            </ns1:r>
          </ns1:p>
        </ns0:txBody>
      </ns0:sp>
      <ns0:sp>
        <ns0:nvSpPr>
          <ns0:cNvPr id="33" name="Rectangle 32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1B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4" name="TextBox 33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2F6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100584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005840"/>
            <ns1:ext cx="12188952" cy="54864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82880"/>
            <ns1:ext cx="105156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600" b="1" i="0">
                <ns1:solidFill>
                  <ns1:srgbClr val="FFFFFF"/>
                </ns1:solidFill>
              </ns1:rPr>
              <ns1:t>The [Provider_Company_B] Platform — [Provider_Company_A] [Prospect_Company_A]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34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234440"/>
            <ns1:ext cx="64008" cy="201168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1371600"/>
            <ns1:ext cx="3200400" cy="7772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400" b="1" i="0">
                <ns1:solidFill>
                  <ns1:srgbClr val="006B77"/>
                </ns1:solidFill>
              </ns1:rPr>
              <ns1:t>Credentialing-Aligned
Registration &amp; CE Tracking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" y="2148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Automated CE credit tracking integrated with [Prospect_Company_F] credentialing workflows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4297680" y="1234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297680" y="1234440"/>
            <ns1:ext cx="64008" cy="201168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4480560" y="1371600"/>
            <ns1:ext cx="3200400" cy="7772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400" b="1" i="0">
                <ns1:solidFill>
                  <ns1:srgbClr val="006B77"/>
                </ns1:solidFill>
              </ns1:rPr>
              <ns1:t>Branded Convergence
Event App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4480560" y="2148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Custom [Prospect_Company_F]-branded app with full agenda, speaker profiles, and networking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8138160" y="1234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8138160" y="1234440"/>
            <ns1:ext cx="64008" cy="201168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321040" y="1371600"/>
            <ns1:ext cx="3200400" cy="7772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400" b="1" i="0">
                <ns1:solidFill>
                  <ns1:srgbClr val="006B77"/>
                </ns1:solidFill>
              </ns1:rPr>
              <ns1:t>Hybrid Session Delivery
&amp; Live Streaming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8321040" y="2148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Multi-track hybrid conference with synchronized in-room and remote access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57200" y="3520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57200" y="3520440"/>
            <ns1:ext cx="64008" cy="201168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40080" y="3657600"/>
            <ns1:ext cx="3200400" cy="7772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400" b="1" i="0">
                <ns1:solidFill>
                  <ns1:srgbClr val="006B77"/>
                </ns1:solidFill>
              </ns1:rPr>
              <ns1:t>Sponsor Visibility
Suite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40080" y="4434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Sponsor profiles, banner placements, lead capture, and ROI analytics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4297680" y="3520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Rectangle 22"/>
          <ns0:cNvSpPr/>
          <ns0:nvPr/>
        </ns0:nvSpPr>
        <ns0:spPr>
          <ns1:xfrm>
            <ns1:off x="4297680" y="3520440"/>
            <ns1:ext cx="64008" cy="201168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4480560" y="3657600"/>
            <ns1:ext cx="3200400" cy="7772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400" b="1" i="0">
                <ns1:solidFill>
                  <ns1:srgbClr val="006B77"/>
                </ns1:solidFill>
              </ns1:rPr>
              <ns1:t>Attendee Networking
&amp; Community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4480560" y="4434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AI matchmaking, peer messaging, and session-based community groups</ns1:t>
            </ns1:r>
          </ns1:p>
        </ns0:txBody>
      </ns0:sp>
      <ns0:sp>
        <ns0:nvSpPr>
          <ns0:cNvPr id="26" name="Rectangle 25"/>
          <ns0:cNvSpPr/>
          <ns0:nvPr/>
        </ns0:nvSpPr>
        <ns0:spPr>
          <ns1:xfrm>
            <ns1:off x="8138160" y="3520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Rectangle 26"/>
          <ns0:cNvSpPr/>
          <ns0:nvPr/>
        </ns0:nvSpPr>
        <ns0:spPr>
          <ns1:xfrm>
            <ns1:off x="8138160" y="3520440"/>
            <ns1:ext cx="64008" cy="201168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8321040" y="3657600"/>
            <ns1:ext cx="3200400" cy="7772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400" b="1" i="0">
                <ns1:solidFill>
                  <ns1:srgbClr val="006B77"/>
                </ns1:solidFill>
              </ns1:rPr>
              <ns1:t>Post-Event Analytics
&amp; Reporting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8321040" y="4434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Attendee engagement metrics, session performance, and sponsor ROI packs</ns1:t>
            </ns1:r>
          </ns1:p>
        </ns0:txBody>
      </ns0:sp>
      <ns0:sp>
        <ns0:nvSpPr>
          <ns0:cNvPr id="30" name="Rectangle 29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1B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[Prospect_Company_A]_hybrid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6217920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0" y="0"/>
            <ns1:ext cx="6217920" cy="6858000"/>
          </ns1:xfrm>
          <ns1:prstGeom prst="rect">
            <ns1:avLst/>
          </ns1:prstGeom>
          <ns1:solidFill>
            <ns1:srgbClr val="003A40">
              <ns1:alpha val="4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365760" y="457200"/>
            <ns1:ext cx="2286000" cy="347472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384048" y="457200"/>
            <ns1:ext cx="2249424" cy="34747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100" b="1" i="0">
                <ns1:solidFill>
                  <ns1:srgbClr val="1B2A4A"/>
                </ns1:solidFill>
              </ns1:rPr>
              <ns1:t>HYBRID DELIVERY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20040" y="960120"/>
            <ns1:ext cx="5486400" cy="21945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800" b="1" i="0">
                <ns1:solidFill>
                  <ns1:srgbClr val="FFFFFF"/>
                </ns1:solidFill>
              </ns1:rPr>
              <ns1:t>Hybrid Education
Sessions —
No Delegate Left Behind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6217920" y="0"/>
            <ns1:ext cx="5971032" cy="6858000"/>
          </ns1:xfrm>
          <ns1:prstGeom prst="rect">
            <ns1:avLst/>
          </ns1:prstGeom>
          <ns1:solidFill>
            <ns1:srgbClr val="F2F6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6217920" y="0"/>
            <ns1:ext cx="73152" cy="685800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6583680" y="1252728"/>
            <ns1:ext cx="274320" cy="27432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995160" y="1188720"/>
            <ns1:ext cx="493776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444444"/>
                </ns1:solidFill>
              </ns1:rPr>
              <ns1:t>Live hybrid sessions with synchronized CE credit tracking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6583680" y="2121408"/>
            <ns1:ext cx="274320" cy="27432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995160" y="2057400"/>
            <ns1:ext cx="493776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444444"/>
                </ns1:solidFill>
              </ns1:rPr>
              <ns1:t>Real-time Q&amp;A, moderated polling, and session interaction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6583680" y="2990088"/>
            <ns1:ext cx="274320" cy="27432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995160" y="2926080"/>
            <ns1:ext cx="493776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444444"/>
                </ns1:solidFill>
              </ns1:rPr>
              <ns1:t>On-demand session replay for missed CE opportunities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6583680" y="3858768"/>
            <ns1:ext cx="274320" cy="27432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6995160" y="3794760"/>
            <ns1:ext cx="493776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600" b="0" i="0">
                <ns1:solidFill>
                  <ns1:srgbClr val="444444"/>
                </ns1:solidFill>
              </ns1:rPr>
              <ns1:t>Multilingual captioning and accessibility built in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6492240" y="5029200"/>
            <ns1:ext cx="5349240" cy="9144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1">
                <ns1:solidFill>
                  <ns1:srgbClr val="006B77"/>
                </ns1:solidFill>
              </ns1:rPr>
              <ns1:t>Every regulatory professional — whether in Washington or Tokyo — gets the same world-class Convergence experience.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1B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731520"/>
            <ns1:ext cx="12188952" cy="45720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365760" y="91440"/>
            <ns1:ext cx="10972800" cy="5943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600" b="1" i="0">
                <ns1:solidFill>
                  <ns1:srgbClr val="FFFFFF"/>
                </ns1:solidFill>
              </ns1:rPr>
              <ns1:t>Venue &amp; Conference Flow — Convergence 2027</ns1:t>
            </ns1:r>
          </ns1:p>
        </ns0:txBody>
      </ns0:sp>
      <ns0:pic>
        <ns0:nvPicPr>
          <ns0:cNvPr id="6" name="Picture 5" descr="[Prospect_Company_A]_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365760" y="914400"/>
            <ns1:ext cx="6858000" cy="3840480"/>
          </ns1:xfrm>
          <ns1:prstGeom prst="rect">
            <ns1:avLst/>
          </ns1:prstGeom>
        </ns0:spPr>
      </ns0:pic>
      <ns0:sp>
        <ns0:nvSpPr>
          <ns0:cNvPr id="7" name="Rectangle 6"/>
          <ns0:cNvSpPr/>
          <ns0:nvPr/>
        </ns0:nvSpPr>
        <ns0:spPr>
          <ns1:xfrm>
            <ns1:off x="365760" y="4800600"/>
            <ns1:ext cx="6858000" cy="201168"/>
          </ns1:xfrm>
          <ns1:prstGeom prst="rect">
            <ns1:avLst/>
          </ns1:prstGeom>
          <ns1:solidFill>
            <ns1:srgbClr val="F2F6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4828032"/>
            <ns1:ext cx="6675120" cy="1828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900" b="0" i="1">
                <ns1:solidFill>
                  <ns1:srgbClr val="444444"/>
                </ns1:solidFill>
              </ns1:rPr>
              <ns1:t>Conceptual layout · venue floor plan not available — final plan developed with [Prospect_Company_F] event team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498079" y="914400"/>
            <ns1:ext cx="169164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6B77"/>
                </ns1:solidFill>
              </ns1:rPr>
              <ns1:t>📍 Proposed Venue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9235440" y="914400"/>
            <ns1:ext cx="269748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Washington Convention Center, Washington D.C.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7498079" y="1353312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498079" y="1600200"/>
            <ns1:ext cx="169164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6B77"/>
                </ns1:solidFill>
              </ns1:rPr>
              <ns1:t>🚶 Flow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9235440" y="1600200"/>
            <ns1:ext cx="269748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Plenary → Sponsor Expo → Breakout Education Tracks → Networking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7498079" y="2039112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7498079" y="2286000"/>
            <ns1:ext cx="169164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6B77"/>
                </ns1:solidFill>
              </ns1:rPr>
              <ns1:t>🚪 Registration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9235440" y="2286000"/>
            <ns1:ext cx="269748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Digital check-in corridor at main entrance — [Provider_Company_B] integrated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7498079" y="2724912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7498079" y="2971800"/>
            <ns1:ext cx="169164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6B77"/>
                </ns1:solidFill>
              </ns1:rPr>
              <ns1:t>🎥 Hybrid Studio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9235440" y="2971800"/>
            <ns1:ext cx="269748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Dedicated broadcast suite for simultaneous remote Convergence delivery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7498079" y="3410712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7498079" y="3657600"/>
            <ns1:ext cx="169164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6B77"/>
                </ns1:solidFill>
              </ns1:rPr>
              <ns1:t>📡 Virtual Access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9235440" y="3657600"/>
            <ns1:ext cx="269748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Remote delegates access full CE sessions via [Provider_Company_B] platform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7498079" y="4096512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Rectangle 23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1B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1B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[Prospect_Company_A]_sponso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943600" y="0"/>
            <ns1:ext cx="6245352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5943600" y="0"/>
            <ns1:ext cx="6245352" cy="6858000"/>
          </ns1:xfrm>
          <ns1:prstGeom prst="rect">
            <ns1:avLst/>
          </ns1:prstGeom>
          <ns1:solidFill>
            <ns1:srgbClr val="003A40">
              <ns1:alpha val="4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365760" y="457200"/>
            <ns1:ext cx="2926080" cy="347472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384048" y="457200"/>
            <ns1:ext cx="2889504" cy="34747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100" b="1" i="0">
                <ns1:solidFill>
                  <ns1:srgbClr val="1B2A4A"/>
                </ns1:solidFill>
              </ns1:rPr>
              <ns1:t>SPONSOR EXPERIENCES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365760" y="960120"/>
            <ns1:ext cx="5303520" cy="21945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800" b="1" i="0">
                <ns1:solidFill>
                  <ns1:srgbClr val="FFFFFF"/>
                </ns1:solidFill>
              </ns1:rPr>
              <ns1:t>Sponsor &amp; Exhibitor
Experiences Built for
Scientific Audiences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365760" y="3291840"/>
            <ns1:ext cx="3657600" cy="45720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365760" y="3538728"/>
            <ns1:ext cx="256032" cy="256032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49808" y="3474720"/>
            <ns1:ext cx="4937760" cy="47548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FFFFFF"/>
                </ns1:solidFill>
              </ns1:rPr>
              <ns1:t>Sponsor profiles with attendee matching by specialty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365760" y="4288536"/>
            <ns1:ext cx="256032" cy="256032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49808" y="4224528"/>
            <ns1:ext cx="4937760" cy="47548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FFFFFF"/>
                </ns1:solidFill>
              </ns1:rPr>
              <ns1:t>In-app banner and push notification packages for pharma sponsors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65760" y="5038344"/>
            <ns1:ext cx="256032" cy="256032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49808" y="4974336"/>
            <ns1:ext cx="4937760" cy="47548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FFFFFF"/>
                </ns1:solidFill>
              </ns1:rPr>
              <ns1:t>Lead capture and attendee interest analytics for exhibitors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365760" y="5788152"/>
            <ns1:ext cx="256032" cy="256032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49808" y="5724144"/>
            <ns1:ext cx="4937760" cy="47548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FFFFFF"/>
                </ns1:solidFill>
              </ns1:rPr>
              <ns1:t>Sponsor ROI package delivered within 7 days post-event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365760" y="5943600"/>
            <ns1:ext cx="530352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1">
                <ns1:solidFill>
                  <ns1:srgbClr val="D4A843"/>
                </ns1:solidFill>
              </ns1:rPr>
              <ns1:t>Give your pharma and medtech sponsors the precise data they need.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1B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100584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005840"/>
            <ns1:ext cx="12188952" cy="54864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82880"/>
            <ns1:ext cx="10058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3200" b="1" i="0">
                <ns1:solidFill>
                  <ns1:srgbClr val="FFFFFF"/>
                </ns1:solidFill>
              </ns1:rPr>
              <ns1:t>Scope &amp; Investment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80160"/>
            <ns1:ext cx="3566160" cy="4389120"/>
          </ns1:xfrm>
          <ns1:prstGeom prst="rect">
            <ns1:avLst/>
          </ns1:prstGeom>
          <ns1:solidFill>
            <ns1:srgbClr val="F2F6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280160"/>
            <ns1:ext cx="3566160" cy="64008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1389888"/>
            <ns1:ext cx="3566160" cy="5943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800" b="1" i="0">
                <ns1:solidFill>
                  <ns1:srgbClr val="006B77"/>
                </ns1:solidFill>
              </ns1:rPr>
              <ns1:t>Conference Core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57200" y="2029968"/>
            <ns1:ext cx="356616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700" b="1" i="0">
                <ns1:solidFill>
                  <ns1:srgbClr val="006B77"/>
                </ns1:solidFill>
              </ns1:rPr>
              <ns1:t>from $15,000 CAD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731520" y="2560320"/>
            <ns1:ext cx="3017520" cy="36576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40080" y="27432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6B77"/>
                </ns1:solidFill>
              </ns1:rPr>
              <ns1:t>✓  Registration + [Prospect_Company_F]le app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" y="32004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6B77"/>
                </ns1:solidFill>
              </ns1:rPr>
              <ns1:t>✓  Up to 1,000 delegates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40080" y="36576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6B77"/>
                </ns1:solidFill>
              </ns1:rPr>
              <ns1:t>✓  Standard event app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640080" y="41148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6B77"/>
                </ns1:solidFill>
              </ns1:rPr>
              <ns1:t>✓  Session scheduling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343400" y="1280160"/>
            <ns1:ext cx="3566160" cy="4389120"/>
          </ns1:xfrm>
          <ns1:prstGeom prst="rect">
            <ns1:avLst/>
          </ns1:prstGeom>
          <ns1:solidFill>
            <ns1:srgbClr val="006B7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Rectangle 15"/>
          <ns0:cNvSpPr/>
          <ns0:nvPr/>
        </ns0:nvSpPr>
        <ns0:spPr>
          <ns1:xfrm>
            <ns1:off x="4343400" y="1280160"/>
            <ns1:ext cx="3566160" cy="64008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4343400" y="1389888"/>
            <ns1:ext cx="3566160" cy="5943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800" b="1" i="0">
                <ns1:solidFill>
                  <ns1:srgbClr val="D4A843"/>
                </ns1:solidFill>
              </ns1:rPr>
              <ns1:t>Hybrid Package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4343400" y="2029968"/>
            <ns1:ext cx="356616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700" b="1" i="0">
                <ns1:solidFill>
                  <ns1:srgbClr val="FFFFFF"/>
                </ns1:solidFill>
              </ns1:rPr>
              <ns1:t>from $32,000 CAD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617720" y="2560320"/>
            <ns1:ext cx="3017520" cy="36576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4526280" y="27432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Full hybrid delivery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4526280" y="32004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CE credit tracking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4526280" y="36576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Sponsor profiles &amp; leads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4526280" y="41148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Advanced analytics</ns1:t>
            </ns1:r>
          </ns1:p>
        </ns0:txBody>
      </ns0:sp>
      <ns0:sp>
        <ns0:nvSpPr>
          <ns0:cNvPr id="24" name="Rectangle 23"/>
          <ns0:cNvSpPr/>
          <ns0:nvPr/>
        </ns0:nvSpPr>
        <ns0:spPr>
          <ns1:xfrm>
            <ns1:off x="8229600" y="1280160"/>
            <ns1:ext cx="3566160" cy="4389120"/>
          </ns1:xfrm>
          <ns1:prstGeom prst="rect">
            <ns1:avLst/>
          </ns1:prstGeom>
          <ns1:solidFill>
            <ns1:srgbClr val="F2F6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Rectangle 24"/>
          <ns0:cNvSpPr/>
          <ns0:nvPr/>
        </ns0:nvSpPr>
        <ns0:spPr>
          <ns1:xfrm>
            <ns1:off x="8229600" y="1280160"/>
            <ns1:ext cx="3566160" cy="64008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8229600" y="1389888"/>
            <ns1:ext cx="3566160" cy="5943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800" b="1" i="0">
                <ns1:solidFill>
                  <ns1:srgbClr val="006B77"/>
                </ns1:solidFill>
              </ns1:rPr>
              <ns1:t>Convergence
Enterprise</ns1:t>
            </ns1:r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8229600" y="2029968"/>
            <ns1:ext cx="356616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700" b="1" i="0">
                <ns1:solidFill>
                  <ns1:srgbClr val="006B77"/>
                </ns1:solidFill>
              </ns1:rPr>
              <ns1:t>from $55,000 CAD</ns1:t>
            </ns1:r>
          </ns1:p>
        </ns0:txBody>
      </ns0:sp>
      <ns0:sp>
        <ns0:nvSpPr>
          <ns0:cNvPr id="28" name="Rectangle 27"/>
          <ns0:cNvSpPr/>
          <ns0:nvPr/>
        </ns0:nvSpPr>
        <ns0:spPr>
          <ns1:xfrm>
            <ns1:off x="8503920" y="2560320"/>
            <ns1:ext cx="3017520" cy="36576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8412480" y="27432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6B77"/>
                </ns1:solidFill>
              </ns1:rPr>
              <ns1:t>✓  Custom full platform</ns1:t>
            </ns1:r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8412480" y="32004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6B77"/>
                </ns1:solidFill>
              </ns1:rPr>
              <ns1:t>✓  Multi-track hybrid</ns1:t>
            </ns1:r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8412480" y="36576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6B77"/>
                </ns1:solidFill>
              </ns1:rPr>
              <ns1:t>✓  Dedicated success mgr</ns1:t>
            </ns1:r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8412480" y="411480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6B77"/>
                </ns1:solidFill>
              </ns1:rPr>
              <ns1:t>✓  White-glove onboarding</ns1:t>
            </ns1:r>
          </ns1:p>
        </ns0:txBody>
      </ns0:sp>
      <ns0:sp>
        <ns0:nvSpPr>
          <ns0:cNvPr id="33" name="TextBox 32"/>
          <ns0:cNvSpPr txBox="1"/>
          <ns0:nvPr/>
        </ns0:nvSpPr>
        <ns0:spPr>
          <ns1:xfrm>
            <ns1:off x="457200" y="5852160"/>
            <ns1:ext cx="11247120" cy="3657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1">
                <ns1:solidFill>
                  <ns1:srgbClr val="444444"/>
                </ns1:solidFill>
              </ns1:rPr>
              <ns1:t>* All prices in CAD. Annual multi-event licensing available for Convergence + Conference Series. Contact for enterprise quote.</ns1:t>
            </ns1:r>
          </ns1:p>
        </ns0:txBody>
      </ns0:sp>
      <ns0:sp>
        <ns0:nvSpPr>
          <ns0:cNvPr id="34" name="Rectangle 33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1B2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5" name="TextBox 34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03A40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91440" cy="6858000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2188952" cy="73152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6784848"/>
            <ns1:ext cx="12188952" cy="73152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097280" y="1188720"/>
            <ns1:ext cx="9966960" cy="20116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4400" b="1" i="0">
                <ns1:solidFill>
                  <ns1:srgbClr val="FFFFFF"/>
                </ns1:solidFill>
              </ns1:rPr>
              <ns1:t>[Provider_Company_A] Matters.
So Does Partnership.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3657600" y="3383280"/>
            <ns1:ext cx="4846320" cy="54864"/>
          </ns1:xfrm>
          <ns1:prstGeom prst="rect">
            <ns1:avLst/>
          </ns1:prstGeom>
          <ns1:solidFill>
            <ns1:srgbClr val="D4A84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914400" y="3566160"/>
            <ns1:ext cx="10360152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900" b="0" i="0">
                <ns1:solidFill>
                  <ns1:srgbClr val="D4A843"/>
                </ns1:solidFill>
              </ns1:rPr>
              <ns1:t>Built for the events that advance professional knowledge.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914400" y="4160520"/>
            <ns1:ext cx="10360152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600" b="0" i="0">
                <ns1:solidFill>
                  <ns1:srgbClr val="FFFFFF"/>
                </ns1:solidFill>
              </ns1:rPr>
              <ns1:t>Let's connect before Convergence 2027 planning begins.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914400" y="4800600"/>
            <ns1:ext cx="10360152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500" b="0" i="0">
                <ns1:solidFill>
                  <ns1:srgbClr val="CCCCCC"/>
                </ns1:solidFill>
              </ns1:rPr>
              <ns1:t>[Provider_Company_B] — Toronto, Ontario, Canada  ·  [Provider_Company_B].com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