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1833">
              <ns1:alpha val="8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48272"/>
            <ns1:ext cx="12188952" cy="109728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73152" cy="685800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645920"/>
            <ns1:ext cx="8686800" cy="12801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4200" b="1" i="0">
                <ns1:solidFill>
                  <ns1:srgbClr val="FFFFFF"/>
                </ns1:solidFill>
              </ns1:rPr>
              <ns1:t>Powering Events That Move People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548640" y="3063240"/>
            <ns1:ext cx="3657600" cy="457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3200400"/>
            <ns1:ext cx="91440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000" b="0" i="0">
                <ns1:solidFill>
                  <ns1:srgbClr val="C9A84C"/>
                </ns1:solidFill>
              </ns1:rPr>
              <ns1:t>[Provider_Company_B] × Meeting Professionals International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703320"/>
            <ns1:ext cx="914400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800" b="0" i="0">
                <ns1:solidFill>
                  <ns1:srgbClr val="FFFFFF"/>
                </ns1:solidFill>
              </ns1:rPr>
              <ns1:t>A Partnership Proposal for WEC 2027 and Beyond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160520"/>
            <ns1:ext cx="9144000" cy="3657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0" i="0">
                <ns1:solidFill>
                  <ns1:srgbClr val="CCCCCC"/>
                </ns1:solidFill>
              </ns1:rPr>
              <ns1:t>Proposed: June 2027  |  Toronto Metro Convention Centre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9601200" y="6309360"/>
            <ns1:ext cx="2286000" cy="3657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r"/>
            <ns1:r>
              <ns1:rPr sz="1200" b="0" i="0">
                <ns1:solidFill>
                  <ns1:srgbClr val="C9A84C"/>
                </ns1:solidFill>
              </ns1:rPr>
              <ns1:t>[Provider_Company_B].com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Why This Partnership Matters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371600"/>
            <ns1:ext cx="3474720" cy="228600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1600200"/>
            <ns1:ext cx="347472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800" b="1" i="0">
                <ns1:solidFill>
                  <ns1:srgbClr val="C9A84C"/>
                </ns1:solidFill>
              </ns1:rPr>
              <ns1:t>130k+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2468880"/>
            <ns1:ext cx="310896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Global Event Professionals in the [Prospect_Company_E] Community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297680" y="1371600"/>
            <ns1:ext cx="3474720" cy="228600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297680" y="1600200"/>
            <ns1:ext cx="347472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800" b="1" i="0">
                <ns1:solidFill>
                  <ns1:srgbClr val="C9A84C"/>
                </ns1:solidFill>
              </ns1:rPr>
              <ns1:t>13k+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480560" y="2468880"/>
            <ns1:ext cx="310896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Engaged [Prospect_Company_E] Members Across 69 Chapters &amp; Clubs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8138160" y="1371600"/>
            <ns1:ext cx="3474720" cy="228600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138160" y="1600200"/>
            <ns1:ext cx="347472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800" b="1" i="0">
                <ns1:solidFill>
                  <ns1:srgbClr val="C9A84C"/>
                </ns1:solidFill>
              </ns1:rPr>
              <ns1:t>$13B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8321040" y="2468880"/>
            <ns1:ext cx="310896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Member Buying Power in the Meetings Industry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886200"/>
            <ns1:ext cx="11274552" cy="54864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57200" y="4069080"/>
            <ns1:ext cx="11274552" cy="1463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700" b="0" i="0">
                <ns1:solidFill>
                  <ns1:srgbClr val="444444"/>
                </ns1:solidFill>
              </ns1:rPr>
              <ns1:t>[Provider_Company_B] powers the full attendee journey — from registration to post-event insight. Together we deliver measurable engagement, production excellence, and branded experiences that strengthen every [Prospect_Company_E] conference, chapter event, and member program.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5156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The [Provider_Company_B] Platform — Built for Conferences Like Yours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3444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3444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37160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Registration
&amp; Badging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10312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Smart online registration, QR badge printing, on-site check-in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297680" y="123444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297680" y="123444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480560" y="137160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Branded
Event App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480560" y="210312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Custom-branded attendee app with agenda, maps, and alerts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138160" y="123444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138160" y="123444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321040" y="137160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Hybrid &amp;
Live Streaming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321040" y="210312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Multi-track hybrid delivery with remote audience engagement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56616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356616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370332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Sponsor &amp;
Exhibitor Hub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0080" y="443484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Digital sponsor profiles, lead capture, and analytics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4297680" y="356616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4297680" y="356616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480560" y="370332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Attendee
Networking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4480560" y="443484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AI matchmaking, 1:1 messaging, and community features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138160" y="3566160"/>
            <ns1:ext cx="3474720" cy="2103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138160" y="3566160"/>
            <ns1:ext cx="64008" cy="21031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321040" y="3703320"/>
            <ns1:ext cx="3200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3366"/>
                </ns1:solidFill>
              </ns1:rPr>
              <ns1:t>Real-Time
Analytics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321040" y="4434840"/>
            <ns1:ext cx="3200400" cy="10972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Live dashboards, post-event reporting, and sponsor ROI packs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hybrid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6217920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0"/>
            <ns1:ext cx="6217920" cy="6858000"/>
          </ns1:xfrm>
          <ns1:prstGeom prst="rect">
            <ns1:avLst/>
          </ns1:prstGeom>
          <ns1:solidFill>
            <ns1:srgbClr val="001833">
              <ns1:alpha val="4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457200"/>
            <ns1:ext cx="2560320" cy="347472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11480" y="457200"/>
            <ns1:ext cx="246888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200" b="1" i="0">
                <ns1:solidFill>
                  <ns1:srgbClr val="003366"/>
                </ns1:solidFill>
              </ns1:rPr>
              <ns1:t>HYBRID EXCELLENCE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20040" y="914400"/>
            <ns1:ext cx="548640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Hybrid Conference
Execution —
Seamless From Any Seat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6217920" y="0"/>
            <ns1:ext cx="5971032" cy="685800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6217920" y="0"/>
            <ns1:ext cx="73152" cy="685800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83680" y="1188720"/>
            <ns1:ext cx="320040" cy="32004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040880" y="1161288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In-room and remote attendees on one connected platform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6583680" y="2057400"/>
            <ns1:ext cx="320040" cy="32004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040880" y="2029968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Live Q&amp;A, polling, and session interaction across all formats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583680" y="2926080"/>
            <ns1:ext cx="320040" cy="32004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040880" y="2898648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Real-time hybrid audience management dashboard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6583680" y="3794760"/>
            <ns1:ext cx="320040" cy="32004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040880" y="3767328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Branded virtual viewing rooms with sponsor integrations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492240" y="5029200"/>
            <ns1:ext cx="530352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1">
                <ns1:solidFill>
                  <ns1:srgbClr val="003366"/>
                </ns1:solidFill>
              </ns1:rPr>
              <ns1:t>Hybrid-first production that keeps every delegate engaged — in the room or around the world.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731520"/>
            <ns1:ext cx="12188952" cy="457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91440"/>
            <ns1:ext cx="1097280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600" b="1" i="0">
                <ns1:solidFill>
                  <ns1:srgbClr val="FFFFFF"/>
                </ns1:solidFill>
              </ns1:rPr>
              <ns1:t>Venue &amp; Event Flow — Toronto Metro Convention Centre</ns1:t>
            </ns1:r>
          </ns1:p>
        </ns0:txBody>
      </ns0:sp>
      <ns0:pic>
        <ns0:nvPicPr>
          <ns0:cNvPr id="6" name="Picture 5" descr="[Prospect_Company_A]_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914400"/>
            <ns1:ext cx="6858000" cy="3840480"/>
          </ns1:xfrm>
          <ns1:prstGeom prst="rect">
            <ns1:avLst/>
          </ns1:prstGeom>
        </ns0:spPr>
      </ns0:pic>
      <ns0:sp>
        <ns0:nvSpPr>
          <ns0:cNvPr id="7" name="Rectangle 6"/>
          <ns0:cNvSpPr/>
          <ns0:nvPr/>
        </ns0:nvSpPr>
        <ns0:spPr>
          <ns1:xfrm>
            <ns1:off x="365760" y="4800600"/>
            <ns1:ext cx="6858000" cy="201168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4828032"/>
            <ns1:ext cx="6675120" cy="1828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900" b="0" i="1">
                <ns1:solidFill>
                  <ns1:srgbClr val="444444"/>
                </ns1:solidFill>
              </ns1:rPr>
              <ns1:t>Conceptual layout · Venue floor plan not available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498079" y="914400"/>
            <ns1:ext cx="137160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3366"/>
                </ns1:solidFill>
              </ns1:rPr>
              <ns1:t>📍 Venue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915400" y="914400"/>
            <ns1:ext cx="30632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Toronto Metro Convention Centre, Toronto ON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498079" y="1325880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79" y="1572768"/>
            <ns1:ext cx="137160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3366"/>
                </ns1:solidFill>
              </ns1:rPr>
              <ns1:t>👥 Capacity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915400" y="1572768"/>
            <ns1:ext cx="30632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3,000+ delegates — plenary, breakouts &amp; exhibitor floor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7498079" y="1984248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498079" y="2231136"/>
            <ns1:ext cx="137160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3366"/>
                </ns1:solidFill>
              </ns1:rPr>
              <ns1:t>🚪 Registration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915400" y="2231136"/>
            <ns1:ext cx="30632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North entrance hub with digital check-in &amp; badge printing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7498079" y="2642616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498079" y="2889504"/>
            <ns1:ext cx="137160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3366"/>
                </ns1:solidFill>
              </ns1:rPr>
              <ns1:t>🎥 Hybrid Studio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915400" y="2889504"/>
            <ns1:ext cx="30632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Broadcast suite for live streaming all plenary sessions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498079" y="3300984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498079" y="3547872"/>
            <ns1:ext cx="137160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3366"/>
                </ns1:solidFill>
              </ns1:rPr>
              <ns1:t>📦 Production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8915400" y="3547872"/>
            <ns1:ext cx="30632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Full AV rigging, loading dock, and backstage access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7498079" y="395935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sponso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535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5943600" y="0"/>
            <ns1:ext cx="6245352" cy="6858000"/>
          </ns1:xfrm>
          <ns1:prstGeom prst="rect">
            <ns1:avLst/>
          </ns1:prstGeom>
          <ns1:solidFill>
            <ns1:srgbClr val="001833">
              <ns1:alpha val="4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457200"/>
            <ns1:ext cx="2011680" cy="347472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11480" y="457200"/>
            <ns1:ext cx="192024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200" b="1" i="0">
                <ns1:solidFill>
                  <ns1:srgbClr val="003366"/>
                </ns1:solidFill>
              </ns1:rPr>
              <ns1:t>SPONSORS &amp; ROI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960120"/>
            <ns1:ext cx="5303520" cy="12801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Sponsor Visibility
&amp; Engagement ROI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65760" y="2377440"/>
            <ns1:ext cx="3657600" cy="457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2624328"/>
            <ns1:ext cx="274320" cy="2743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77240" y="2560320"/>
            <ns1:ext cx="484632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FFFFFF"/>
                </ns1:solidFill>
              </ns1:rPr>
              <ns1:t>Digital sponsor profiles with one-tap attendee connection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65760" y="3401568"/>
            <ns1:ext cx="274320" cy="2743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77240" y="3337560"/>
            <ns1:ext cx="484632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FFFFFF"/>
                </ns1:solidFill>
              </ns1:rPr>
              <ns1:t>Push notification campaigns during live sessions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4178808"/>
            <ns1:ext cx="274320" cy="2743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77240" y="4114800"/>
            <ns1:ext cx="484632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FFFFFF"/>
                </ns1:solidFill>
              </ns1:rPr>
              <ns1:t>Lead capture with real-time analytics dashboards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65760" y="4956048"/>
            <ns1:ext cx="274320" cy="27432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77240" y="4892040"/>
            <ns1:ext cx="484632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FFFFFF"/>
                </ns1:solidFill>
              </ns1:rPr>
              <ns1:t>Post-event sponsor ROI report — measurable exposure metrics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65760" y="5989320"/>
            <ns1:ext cx="5303520" cy="5486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1">
                <ns1:solidFill>
                  <ns1:srgbClr val="C9A84C"/>
                </ns1:solidFill>
              </ns1:rPr>
              <ns1:t>Give your sponsors the data and visibility they need to return year after year.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1A3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Scope, Investment &amp; Next Steps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3566160" cy="438912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80160"/>
            <ns1:ext cx="3566160" cy="73152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2000" b="1" i="0">
                <ns1:solidFill>
                  <ns1:srgbClr val="003366"/>
                </ns1:solidFill>
              </ns1:rPr>
              <ns1:t>Starter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196596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3366"/>
                </ns1:solidFill>
              </ns1:rPr>
              <ns1:t>from $12,000 CAD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731520" y="256032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Registration + [Prospect_Company_E]le App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Up to 500 attendees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Standard event app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400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Basic analytics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343400" y="1280160"/>
            <ns1:ext cx="3566160" cy="438912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343400" y="1280160"/>
            <ns1:ext cx="3566160" cy="73152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3434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2000" b="1" i="0">
                <ns1:solidFill>
                  <ns1:srgbClr val="C9A84C"/>
                </ns1:solidFill>
              </ns1:rPr>
              <ns1:t>Professional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343400" y="196596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FFFFFF"/>
                </ns1:solidFill>
              </ns1:rPr>
              <ns1:t>from $28,000 CAD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617720" y="2560320"/>
            <ns1:ext cx="3017520" cy="36576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5262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Full hybrid delivery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5262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Sponsor hub &amp; lead capture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262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Custom branded app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45262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Advanced analytics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8229600" y="1280160"/>
            <ns1:ext cx="3566160" cy="438912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8229600" y="1280160"/>
            <ns1:ext cx="3566160" cy="73152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82296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2000" b="1" i="0">
                <ns1:solidFill>
                  <ns1:srgbClr val="003366"/>
                </ns1:solidFill>
              </ns1:rPr>
              <ns1:t>Enterprise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229600" y="196596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3366"/>
                </ns1:solidFill>
              </ns1:rPr>
              <ns1:t>Contact for Quote</ns1:t>
            </ns1:r>
          </ns1:p>
        </ns0:txBody>
      </ns0:sp>
      <ns0:sp>
        <ns0:nvSpPr>
          <ns0:cNvPr id="28" name="Rectangle 27"/>
          <ns0:cNvSpPr/>
          <ns0:nvPr/>
        </ns0:nvSpPr>
        <ns0:spPr>
          <ns1:xfrm>
            <ns1:off x="8503920" y="256032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4124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Custom branded experience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84124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Multi-track hybrid events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84124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Dedicated success manager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4124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3366"/>
                </ns1:solidFill>
              </ns1:rPr>
              <ns1:t>✓  White-glove onboarding</ns1:t>
            </ns1:r>
          </ns1:p>
        </ns0:txBody>
      </ns0:sp>
      <ns0:sp>
        <ns0:nvSpPr>
          <ns0:cNvPr id="33" name="TextBox 32"/>
          <ns0:cNvSpPr txBox="1"/>
          <ns0:nvPr/>
        </ns0:nvSpPr>
        <ns0:spPr>
          <ns1:xfrm>
            <ns1:off x="457200" y="5852160"/>
            <ns1:ext cx="11247120" cy="3657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1">
                <ns1:solidFill>
                  <ns1:srgbClr val="444444"/>
                </ns1:solidFill>
              </ns1:rPr>
              <ns1:t>* All prices in CAD. Annual multi-event licensing available. [Provider_Company_B] Toronto team provides Canadian market expertise.</ns1:t>
            </ns1:r>
          </ns1:p>
        </ns0:txBody>
      </ns0:sp>
      <ns0:sp>
        <ns0:nvSpPr>
          <ns0:cNvPr id="34" name="Rectangle 3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5" name="TextBox 3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336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73152" cy="6858000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48272"/>
            <ns1:ext cx="12188952" cy="109728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1371600" y="1280160"/>
            <ns1:ext cx="9144000" cy="20116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4000" b="1" i="0">
                <ns1:solidFill>
                  <ns1:srgbClr val="FFFFFF"/>
                </ns1:solidFill>
              </ns1:rPr>
              <ns1:t>Let's Build Something
Remarkable Together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3840480" y="3474720"/>
            <ns1:ext cx="4572000" cy="54864"/>
          </ns1:xfrm>
          <ns1:prstGeom prst="rect">
            <ns1:avLst/>
          </ns1:prstGeom>
          <ns1:solidFill>
            <ns1:srgbClr val="C9A84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914400" y="3657600"/>
            <ns1:ext cx="10360152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2000" b="0" i="0">
                <ns1:solidFill>
                  <ns1:srgbClr val="C9A84C"/>
                </ns1:solidFill>
              </ns1:rPr>
              <ns1:t>Your event. Your brand. Measured results.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914400" y="434340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600" b="0" i="0">
                <ns1:solidFill>
                  <ns1:srgbClr val="FFFFFF"/>
                </ns1:solidFill>
              </ns1:rPr>
              <ns1:t>[Provider_Company_B] — Toronto, Ontario, Canada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14400" y="480060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600" b="0" i="0">
                <ns1:solidFill>
                  <ns1:srgbClr val="C9A84C"/>
                </ns1:solidFill>
              </ns1:rPr>
              <ns1:t>[Provider_Company_B].com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14400" y="539496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500" b="0" i="1">
                <ns1:solidFill>
                  <ns1:srgbClr val="CCCCCC"/>
                </ns1:solidFill>
              </ns1:rPr>
              <ns1:t>Ready when you are.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