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[Prospect_Company_A]_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02A54">
              <ns1:alpha val="78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0"/>
            <ns1:ext cx="12188952" cy="91440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6766560"/>
            <ns1:ext cx="12188952" cy="91440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640080" y="1371600"/>
            <ns1:ext cx="9144000" cy="21945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4600" b="1" i="0">
                <ns1:solidFill>
                  <ns1:srgbClr val="FFFFFF"/>
                </ns1:solidFill>
              </ns1:rPr>
              <ns1:t>Amplify Every
Marketing Moment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640080" y="3749039"/>
            <ns1:ext cx="4114800" cy="54864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3886200"/>
            <ns1:ext cx="1005840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2000" b="0" i="0">
                <ns1:solidFill>
                  <ns1:srgbClr val="E84B1A"/>
                </ns1:solidFill>
              </ns1:rPr>
              <ns1:t>[Provider_Company_B] × [Prospect_Company_A]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40080" y="4407408"/>
            <ns1:ext cx="914400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700" b="0" i="0">
                <ns1:solidFill>
                  <ns1:srgbClr val="FFFFFF"/>
                </ns1:solidFill>
              </ns1:rPr>
              <ns1:t>A Proposal for Elevated Conference &amp; Chapter Experiences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640080" y="4919472"/>
            <ns1:ext cx="8229600" cy="34747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CCCCCC"/>
                </ns1:solidFill>
              </ns1:rPr>
              <ns1:t>Proposed: October 2026  |  National Conference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9601200" y="6263640"/>
            <ns1:ext cx="2286000" cy="34747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r"/>
            <ns1:r>
              <ns1:rPr sz="1200" b="0" i="0">
                <ns1:solidFill>
                  <ns1:srgbClr val="E84B1A"/>
                </ns1:solidFill>
              </ns1:rPr>
              <ns1:t>[Provider_Company_B].com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1005840"/>
          </ns1:xfrm>
          <ns1:prstGeom prst="rect">
            <ns1:avLst/>
          </ns1:prstGeom>
          <ns1:solidFill>
            <ns1:srgbClr val="0057A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005840"/>
            <ns1:ext cx="12188952" cy="54864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82880"/>
            <ns1:ext cx="100584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3200" b="1" i="0">
                <ns1:solidFill>
                  <ns1:srgbClr val="FFFFFF"/>
                </ns1:solidFill>
              </ns1:rPr>
              <ns1:t>The [Prospect_Company_D] Event Opportunity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80160"/>
            <ns1:ext cx="3474720" cy="2011680"/>
          </ns1:xfrm>
          <ns1:prstGeom prst="rect">
            <ns1:avLst/>
          </ns1:prstGeom>
          <ns1:solidFill>
            <ns1:srgbClr val="0057A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3236976"/>
            <ns1:ext cx="3474720" cy="54864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1463040"/>
            <ns1:ext cx="3474720" cy="7772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3400" b="1" i="0">
                <ns1:solidFill>
                  <ns1:srgbClr val="E84B1A"/>
                </ns1:solidFill>
              </ns1:rPr>
              <ns1:t>70+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594360" y="2286000"/>
            <ns1:ext cx="3200400" cy="9144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400" b="0" i="0">
                <ns1:solidFill>
                  <ns1:srgbClr val="FFFFFF"/>
                </ns1:solidFill>
              </ns1:rPr>
              <ns1:t>[Prospect_Company_D] Chapters
Across North America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4297680" y="1280160"/>
            <ns1:ext cx="3474720" cy="2011680"/>
          </ns1:xfrm>
          <ns1:prstGeom prst="rect">
            <ns1:avLst/>
          </ns1:prstGeom>
          <ns1:solidFill>
            <ns1:srgbClr val="0057A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297680" y="3236976"/>
            <ns1:ext cx="3474720" cy="54864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4297680" y="1463040"/>
            <ns1:ext cx="3474720" cy="7772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3400" b="1" i="0">
                <ns1:solidFill>
                  <ns1:srgbClr val="E84B1A"/>
                </ns1:solidFill>
              </ns1:rPr>
              <ns1:t>10,000+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4434840" y="2286000"/>
            <ns1:ext cx="3200400" cy="9144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400" b="0" i="0">
                <ns1:solidFill>
                  <ns1:srgbClr val="FFFFFF"/>
                </ns1:solidFill>
              </ns1:rPr>
              <ns1:t>Marketing Professionals
At National Conferences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8138160" y="1280160"/>
            <ns1:ext cx="3474720" cy="2011680"/>
          </ns1:xfrm>
          <ns1:prstGeom prst="rect">
            <ns1:avLst/>
          </ns1:prstGeom>
          <ns1:solidFill>
            <ns1:srgbClr val="0057A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8138160" y="3236976"/>
            <ns1:ext cx="3474720" cy="54864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138160" y="1463040"/>
            <ns1:ext cx="3474720" cy="7772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3400" b="1" i="0">
                <ns1:solidFill>
                  <ns1:srgbClr val="E84B1A"/>
                </ns1:solidFill>
              </ns1:rPr>
              <ns1:t>Year-Round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8275320" y="2286000"/>
            <ns1:ext cx="3200400" cy="9144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400" b="0" i="0">
                <ns1:solidFill>
                  <ns1:srgbClr val="FFFFFF"/>
                </ns1:solidFill>
              </ns1:rPr>
              <ns1:t>Conferences, Chapter Events,
Workshops &amp; Meetups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57200" y="3520440"/>
            <ns1:ext cx="11274552" cy="54864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457200" y="3703320"/>
            <ns1:ext cx="11274552" cy="1645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700" b="0" i="0">
                <ns1:solidFill>
                  <ns1:srgbClr val="444444"/>
                </ns1:solidFill>
              </ns1:rPr>
              <ns1:t>[Provider_Company_B] turns each [Prospect_Company_D] event into a branded, measurable community experience — from a single chapter meetup to the national conference. Smart registration, sponsor activation, and real-time attendee engagement that your members will actually use.</ns1:t>
            </ns1:r>
          </ns1:p>
        </ns0:txBody>
      </ns0:sp>
      <ns0:sp>
        <ns0:nvSpPr>
          <ns0:cNvPr id="20" name="Rectangle 19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002A5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EEF2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1005840"/>
          </ns1:xfrm>
          <ns1:prstGeom prst="rect">
            <ns1:avLst/>
          </ns1:prstGeom>
          <ns1:solidFill>
            <ns1:srgbClr val="0057A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005840"/>
            <ns1:ext cx="12188952" cy="54864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82880"/>
            <ns1:ext cx="105156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2800" b="1" i="0">
                <ns1:solidFill>
                  <ns1:srgbClr val="FFFFFF"/>
                </ns1:solidFill>
              </ns1:rPr>
              <ns1:t>[Provider_Company_B] — Your End-to-End Event Platform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34440"/>
            <ns1:ext cx="3474720" cy="20116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234440"/>
            <ns1:ext cx="3474720" cy="64008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0080" y="1399032"/>
            <ns1:ext cx="3200400" cy="7315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1" i="0">
                <ns1:solidFill>
                  <ns1:srgbClr val="0057A8"/>
                </ns1:solidFill>
              </ns1:rPr>
              <ns1:t>Smart Registration
&amp; Check-in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40080" y="2148840"/>
            <ns1:ext cx="320040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Online sign-up, automated reminders, QR check-in, and badge printing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4297680" y="1234440"/>
            <ns1:ext cx="3474720" cy="20116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4297680" y="1234440"/>
            <ns1:ext cx="3474720" cy="64008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4480560" y="1399032"/>
            <ns1:ext cx="3200400" cy="7315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1" i="0">
                <ns1:solidFill>
                  <ns1:srgbClr val="0057A8"/>
                </ns1:solidFill>
              </ns1:rPr>
              <ns1:t>Branded
Member App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4480560" y="2148840"/>
            <ns1:ext cx="320040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Custom [Prospect_Company_D]-branded event app with agenda, speaker bios, and alerts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8138160" y="1234440"/>
            <ns1:ext cx="3474720" cy="20116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Rectangle 14"/>
          <ns0:cNvSpPr/>
          <ns0:nvPr/>
        </ns0:nvSpPr>
        <ns0:spPr>
          <ns1:xfrm>
            <ns1:off x="8138160" y="1234440"/>
            <ns1:ext cx="3474720" cy="64008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321040" y="1399032"/>
            <ns1:ext cx="3200400" cy="7315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1" i="0">
                <ns1:solidFill>
                  <ns1:srgbClr val="0057A8"/>
                </ns1:solidFill>
              </ns1:rPr>
              <ns1:t>Chapter Event
Management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8321040" y="2148840"/>
            <ns1:ext cx="320040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Consistent experience across all 70+ chapter events with one platform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57200" y="3520440"/>
            <ns1:ext cx="3474720" cy="20116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57200" y="3520440"/>
            <ns1:ext cx="3474720" cy="64008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40080" y="3685032"/>
            <ns1:ext cx="3200400" cy="7315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1" i="0">
                <ns1:solidFill>
                  <ns1:srgbClr val="0057A8"/>
                </ns1:solidFill>
              </ns1:rPr>
              <ns1:t>Sponsor &amp;
Partner Hub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640080" y="4434840"/>
            <ns1:ext cx="320040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Sponsor profiles, banner placements, lead capture, and ROI reporting</ns1:t>
            </ns1:r>
          </ns1:p>
        </ns0:txBody>
      </ns0:sp>
      <ns0:sp>
        <ns0:nvSpPr>
          <ns0:cNvPr id="22" name="Rectangle 21"/>
          <ns0:cNvSpPr/>
          <ns0:nvPr/>
        </ns0:nvSpPr>
        <ns0:spPr>
          <ns1:xfrm>
            <ns1:off x="4297680" y="3520440"/>
            <ns1:ext cx="3474720" cy="20116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Rectangle 22"/>
          <ns0:cNvSpPr/>
          <ns0:nvPr/>
        </ns0:nvSpPr>
        <ns0:spPr>
          <ns1:xfrm>
            <ns1:off x="4297680" y="3520440"/>
            <ns1:ext cx="3474720" cy="64008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4480560" y="3685032"/>
            <ns1:ext cx="3200400" cy="7315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1" i="0">
                <ns1:solidFill>
                  <ns1:srgbClr val="0057A8"/>
                </ns1:solidFill>
              </ns1:rPr>
              <ns1:t>Session Networking
&amp; Matchmaking</ns1:t>
            </ns1:r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4480560" y="4434840"/>
            <ns1:ext cx="320040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AI-powered 1:1 meeting tools and peer connection features</ns1:t>
            </ns1:r>
          </ns1:p>
        </ns0:txBody>
      </ns0:sp>
      <ns0:sp>
        <ns0:nvSpPr>
          <ns0:cNvPr id="26" name="Rectangle 25"/>
          <ns0:cNvSpPr/>
          <ns0:nvPr/>
        </ns0:nvSpPr>
        <ns0:spPr>
          <ns1:xfrm>
            <ns1:off x="8138160" y="3520440"/>
            <ns1:ext cx="3474720" cy="201168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Rectangle 26"/>
          <ns0:cNvSpPr/>
          <ns0:nvPr/>
        </ns0:nvSpPr>
        <ns0:spPr>
          <ns1:xfrm>
            <ns1:off x="8138160" y="3520440"/>
            <ns1:ext cx="3474720" cy="64008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8321040" y="3685032"/>
            <ns1:ext cx="3200400" cy="7315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1" i="0">
                <ns1:solidFill>
                  <ns1:srgbClr val="0057A8"/>
                </ns1:solidFill>
              </ns1:rPr>
              <ns1:t>Post-Event
Analytics</ns1:t>
            </ns1:r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8321040" y="4434840"/>
            <ns1:ext cx="3200400" cy="10058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Attendee engagement scores, session metrics, sponsor performance data</ns1:t>
            </ns1:r>
          </ns1:p>
        </ns0:txBody>
      </ns0:sp>
      <ns0:sp>
        <ns0:nvSpPr>
          <ns0:cNvPr id="30" name="Rectangle 29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002A5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[Prospect_Company_A]_sponso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943600" y="0"/>
            <ns1:ext cx="6245352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5943600" y="0"/>
            <ns1:ext cx="6245352" cy="6858000"/>
          </ns1:xfrm>
          <ns1:prstGeom prst="rect">
            <ns1:avLst/>
          </ns1:prstGeom>
          <ns1:solidFill>
            <ns1:srgbClr val="002A54">
              <ns1:alpha val="38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0" y="0"/>
            <ns1:ext cx="5943600" cy="6858000"/>
          </ns1:xfrm>
          <ns1:prstGeom prst="rect">
            <ns1:avLst/>
          </ns1:prstGeom>
          <ns1:solidFill>
            <ns1:srgbClr val="EEF2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5852160" y="0"/>
            <ns1:ext cx="91440" cy="6858000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365760" y="457200"/>
            <ns1:ext cx="2560320" cy="347472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384048" y="457200"/>
            <ns1:ext cx="2523744" cy="34747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100" b="1" i="0">
                <ns1:solidFill>
                  <ns1:srgbClr val="FFFFFF"/>
                </ns1:solidFill>
              </ns1:rPr>
              <ns1:t>SPONSOR ACTIVATION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365760" y="960120"/>
            <ns1:ext cx="5212080" cy="21945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3000" b="1" i="0">
                <ns1:solidFill>
                  <ns1:srgbClr val="0057A8"/>
                </ns1:solidFill>
              </ns1:rPr>
              <ns1:t>Sponsor Activation
That Marketers
Will Notice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365760" y="3291840"/>
            <ns1:ext cx="3200400" cy="45720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365760" y="3538728"/>
            <ns1:ext cx="256032" cy="256032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49808" y="3474720"/>
            <ns1:ext cx="484632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444444"/>
                </ns1:solidFill>
              </ns1:rPr>
              <ns1:t>Branded sponsor profiles with one-tap attendee connect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65760" y="4288536"/>
            <ns1:ext cx="256032" cy="256032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749808" y="4224528"/>
            <ns1:ext cx="484632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444444"/>
                </ns1:solidFill>
              </ns1:rPr>
              <ns1:t>Push campaigns and in-app ad placements during sessions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365760" y="5038344"/>
            <ns1:ext cx="256032" cy="256032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49808" y="4974336"/>
            <ns1:ext cx="484632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444444"/>
                </ns1:solidFill>
              </ns1:rPr>
              <ns1:t>Real-time lead capture dashboard for exhibitors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365760" y="5788152"/>
            <ns1:ext cx="256032" cy="256032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749808" y="5724144"/>
            <ns1:ext cx="484632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444444"/>
                </ns1:solidFill>
              </ns1:rPr>
              <ns1:t>Post-event sponsor ROI report — the kind of data marketers love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002A5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731520"/>
          </ns1:xfrm>
          <ns1:prstGeom prst="rect">
            <ns1:avLst/>
          </ns1:prstGeom>
          <ns1:solidFill>
            <ns1:srgbClr val="0057A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731520"/>
            <ns1:ext cx="12188952" cy="45720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365760" y="91440"/>
            <ns1:ext cx="10972800" cy="5943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2600" b="1" i="0">
                <ns1:solidFill>
                  <ns1:srgbClr val="FFFFFF"/>
                </ns1:solidFill>
              </ns1:rPr>
              <ns1:t>Venue &amp; Event Flow Concept</ns1:t>
            </ns1:r>
          </ns1:p>
        </ns0:txBody>
      </ns0:sp>
      <ns0:pic>
        <ns0:nvPicPr>
          <ns0:cNvPr id="6" name="Picture 5" descr="[Prospect_Company_A]_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365760" y="914400"/>
            <ns1:ext cx="6858000" cy="3840480"/>
          </ns1:xfrm>
          <ns1:prstGeom prst="rect">
            <ns1:avLst/>
          </ns1:prstGeom>
        </ns0:spPr>
      </ns0:pic>
      <ns0:sp>
        <ns0:nvSpPr>
          <ns0:cNvPr id="7" name="Rectangle 6"/>
          <ns0:cNvSpPr/>
          <ns0:nvPr/>
        </ns0:nvSpPr>
        <ns0:spPr>
          <ns1:xfrm>
            <ns1:off x="365760" y="4800600"/>
            <ns1:ext cx="6858000" cy="201168"/>
          </ns1:xfrm>
          <ns1:prstGeom prst="rect">
            <ns1:avLst/>
          </ns1:prstGeom>
          <ns1:solidFill>
            <ns1:srgbClr val="EEF2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4828032"/>
            <ns1:ext cx="6675120" cy="1828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900" b="0" i="1">
                <ns1:solidFill>
                  <ns1:srgbClr val="444444"/>
                </ns1:solidFill>
              </ns1:rPr>
              <ns1:t>Conceptual layout · venue floor plan not available — to be finalized with [Prospect_Company_D] event team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7498079" y="914400"/>
            <ns1:ext cx="155448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57A8"/>
                </ns1:solidFill>
              </ns1:rPr>
              <ns1:t>📍 National Venue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9098280" y="914400"/>
            <ns1:ext cx="283464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Hyatt Regency Chicago (national) or selected chapter venues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7498079" y="1353312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7498079" y="1600200"/>
            <ns1:ext cx="155448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57A8"/>
                </ns1:solidFill>
              </ns1:rPr>
              <ns1:t>📐 Event Flow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9098280" y="1600200"/>
            <ns1:ext cx="283464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Keynote → Sponsor Expo → Breakout Tracks → Networking Lounge</ns1:t>
            </ns1:r>
          </ns1:p>
        </ns0:txBody>
      </ns0:sp>
      <ns0:sp>
        <ns0:nvSpPr>
          <ns0:cNvPr id="14" name="Rectangle 13"/>
          <ns0:cNvSpPr/>
          <ns0:nvPr/>
        </ns0:nvSpPr>
        <ns0:spPr>
          <ns1:xfrm>
            <ns1:off x="7498079" y="2039112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7498079" y="2286000"/>
            <ns1:ext cx="155448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57A8"/>
                </ns1:solidFill>
              </ns1:rPr>
              <ns1:t>🚪 Registration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9098280" y="2286000"/>
            <ns1:ext cx="283464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Digital check-in at main entrance; badge printing on arrival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7498079" y="2724912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7498079" y="2971800"/>
            <ns1:ext cx="155448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57A8"/>
                </ns1:solidFill>
              </ns1:rPr>
              <ns1:t>📡 Hybrid Ready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9098280" y="2971800"/>
            <ns1:ext cx="283464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Live streaming capability for national sessions to remote members</ns1:t>
            </ns1:r>
          </ns1:p>
        </ns0:txBody>
      </ns0:sp>
      <ns0:sp>
        <ns0:nvSpPr>
          <ns0:cNvPr id="20" name="Rectangle 19"/>
          <ns0:cNvSpPr/>
          <ns0:nvPr/>
        </ns0:nvSpPr>
        <ns0:spPr>
          <ns1:xfrm>
            <ns1:off x="7498079" y="3410712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7498079" y="3657600"/>
            <ns1:ext cx="1554480" cy="320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1" i="0">
                <ns1:solidFill>
                  <ns1:srgbClr val="0057A8"/>
                </ns1:solidFill>
              </ns1:rPr>
              <ns1:t>🎪 Chapter Events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9098280" y="3657600"/>
            <ns1:ext cx="283464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200" b="0" i="0">
                <ns1:solidFill>
                  <ns1:srgbClr val="444444"/>
                </ns1:solidFill>
              </ns1:rPr>
              <ns1:t>Scalable platform works for 50-person chapter meetups to 5,000+ national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7498079" y="4096512"/>
            <ns1:ext cx="4480560" cy="18288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Rectangle 23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002A5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057A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3" name="Picture 2" descr="[Prospect_Company_A]_networking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5943600" cy="6858000"/>
          </ns1:xfrm>
          <ns1:prstGeom prst="rect">
            <ns1:avLst/>
          </ns1:prstGeom>
        </ns0:spPr>
      </ns0:pic>
      <ns0:sp>
        <ns0:nvSpPr>
          <ns0:cNvPr id="4" name="Rectangle 3"/>
          <ns0:cNvSpPr/>
          <ns0:nvPr/>
        </ns0:nvSpPr>
        <ns0:spPr>
          <ns1:xfrm>
            <ns1:off x="0" y="0"/>
            <ns1:ext cx="5943600" cy="6858000"/>
          </ns1:xfrm>
          <ns1:prstGeom prst="rect">
            <ns1:avLst/>
          </ns1:prstGeom>
          <ns1:solidFill>
            <ns1:srgbClr val="002A54">
              <ns1:alpha val="4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Rectangle 4"/>
          <ns0:cNvSpPr/>
          <ns0:nvPr/>
        </ns0:nvSpPr>
        <ns0:spPr>
          <ns1:xfrm>
            <ns1:off x="5943600" y="0"/>
            <ns1:ext cx="6245352" cy="6858000"/>
          </ns1:xfrm>
          <ns1:prstGeom prst="rect">
            <ns1:avLst/>
          </ns1:prstGeom>
          <ns1:solidFill>
            <ns1:srgbClr val="002A5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5943600" y="0"/>
            <ns1:ext cx="73152" cy="6858000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6400800" y="457200"/>
            <ns1:ext cx="2377440" cy="347472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6419088" y="457200"/>
            <ns1:ext cx="2340864" cy="34747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000" b="1" i="0">
                <ns1:solidFill>
                  <ns1:srgbClr val="FFFFFF"/>
                </ns1:solidFill>
              </ns1:rPr>
              <ns1:t>ATTENDEE ENGAGEMENT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400800" y="960120"/>
            <ns1:ext cx="5394960" cy="146304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2800" b="1" i="0">
                <ns1:solidFill>
                  <ns1:srgbClr val="FFFFFF"/>
                </ns1:solidFill>
              </ns1:rPr>
              <ns1:t>Attendee Engagement —
From Session to Connection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6400800" y="2560320"/>
            <ns1:ext cx="3657600" cy="45720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Rectangle 10"/>
          <ns0:cNvSpPr/>
          <ns0:nvPr/>
        </ns0:nvSpPr>
        <ns0:spPr>
          <ns1:xfrm>
            <ns1:off x="6400800" y="2807208"/>
            <ns1:ext cx="256032" cy="256032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784848" y="2743200"/>
            <ns1:ext cx="5029200" cy="47548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FFFFFF"/>
                </ns1:solidFill>
              </ns1:rPr>
              <ns1:t>AI-powered attendee matchmaking and networking tools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6400800" y="3557016"/>
            <ns1:ext cx="256032" cy="256032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6784848" y="3493008"/>
            <ns1:ext cx="5029200" cy="47548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FFFFFF"/>
                </ns1:solidFill>
              </ns1:rPr>
              <ns1:t>Live session Q&amp;A, polls, and real-time audience interaction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6400800" y="4306824"/>
            <ns1:ext cx="256032" cy="256032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784848" y="4242816"/>
            <ns1:ext cx="5029200" cy="47548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FFFFFF"/>
                </ns1:solidFill>
              </ns1:rPr>
              <ns1:t>Chapter-level community features within the [Prospect_Company_D] event app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6400800" y="5056632"/>
            <ns1:ext cx="256032" cy="256032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6784848" y="4992624"/>
            <ns1:ext cx="5029200" cy="47548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500" b="0" i="0">
                <ns1:solidFill>
                  <ns1:srgbClr val="FFFFFF"/>
                </ns1:solidFill>
              </ns1:rPr>
              <ns1:t>Post-event session replay and community feed engagement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6400800" y="5897880"/>
            <ns1:ext cx="5394960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1">
                <ns1:solidFill>
                  <ns1:srgbClr val="E84B1A"/>
                </ns1:solidFill>
              </ns1:rPr>
              <ns1:t>Engagement doesn't end when the session ends.</ns1:t>
            </ns1:r>
          </ns1:p>
        </ns0:txBody>
      </ns0:sp>
      <ns0:sp>
        <ns0:nvSpPr>
          <ns0:cNvPr id="20" name="Rectangle 19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002A5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1005840"/>
          </ns1:xfrm>
          <ns1:prstGeom prst="rect">
            <ns1:avLst/>
          </ns1:prstGeom>
          <ns1:solidFill>
            <ns1:srgbClr val="0057A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1005840"/>
            <ns1:ext cx="12188952" cy="54864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82880"/>
            <ns1:ext cx="10058400" cy="6858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3200" b="1" i="0">
                <ns1:solidFill>
                  <ns1:srgbClr val="FFFFFF"/>
                </ns1:solidFill>
              </ns1:rPr>
              <ns1:t>Scope, Pricing &amp; Program Options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57200" y="1280160"/>
            <ns1:ext cx="3566160" cy="4389120"/>
          </ns1:xfrm>
          <ns1:prstGeom prst="rect">
            <ns1:avLst/>
          </ns1:prstGeom>
          <ns1:solidFill>
            <ns1:srgbClr val="EEF2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Rectangle 6"/>
          <ns0:cNvSpPr/>
          <ns0:nvPr/>
        </ns0:nvSpPr>
        <ns0:spPr>
          <ns1:xfrm>
            <ns1:off x="457200" y="1280160"/>
            <ns1:ext cx="3566160" cy="64008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1417320"/>
            <ns1:ext cx="356616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900" b="1" i="0">
                <ns1:solidFill>
                  <ns1:srgbClr val="0057A8"/>
                </ns1:solidFill>
              </ns1:rPr>
              <ns1:t>Chapter Starter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57200" y="1965960"/>
            <ns1:ext cx="356616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700" b="1" i="0">
                <ns1:solidFill>
                  <ns1:srgbClr val="0057A8"/>
                </ns1:solidFill>
              </ns1:rPr>
              <ns1:t>from $4,500 CAD</ns1:t>
            </ns1:r>
          </ns1:p>
        </ns0:txBody>
      </ns0:sp>
      <ns0:sp>
        <ns0:nvSpPr>
          <ns0:cNvPr id="10" name="Rectangle 9"/>
          <ns0:cNvSpPr/>
          <ns0:nvPr/>
        </ns0:nvSpPr>
        <ns0:spPr>
          <ns1:xfrm>
            <ns1:off x="731520" y="2514600"/>
            <ns1:ext cx="3017520" cy="36576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40080" y="269748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57A8"/>
                </ns1:solidFill>
              </ns1:rPr>
              <ns1:t>✓  Single event [Prospect_Company_D]le app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640080" y="315468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57A8"/>
                </ns1:solidFill>
              </ns1:rPr>
              <ns1:t>✓  Online registration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40080" y="361188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57A8"/>
                </ns1:solidFill>
              </ns1:rPr>
              <ns1:t>✓  Up to 200 attendees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640080" y="406908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57A8"/>
                </ns1:solidFill>
              </ns1:rPr>
              <ns1:t>✓  Basic check-in tools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343400" y="1280160"/>
            <ns1:ext cx="3566160" cy="4389120"/>
          </ns1:xfrm>
          <ns1:prstGeom prst="rect">
            <ns1:avLst/>
          </ns1:prstGeom>
          <ns1:solidFill>
            <ns1:srgbClr val="0057A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Rectangle 15"/>
          <ns0:cNvSpPr/>
          <ns0:nvPr/>
        </ns0:nvSpPr>
        <ns0:spPr>
          <ns1:xfrm>
            <ns1:off x="4343400" y="1280160"/>
            <ns1:ext cx="3566160" cy="64008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4343400" y="1417320"/>
            <ns1:ext cx="356616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900" b="1" i="0">
                <ns1:solidFill>
                  <ns1:srgbClr val="E84B1A"/>
                </ns1:solidFill>
              </ns1:rPr>
              <ns1:t>Chapter Pro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4343400" y="1965960"/>
            <ns1:ext cx="356616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700" b="1" i="0">
                <ns1:solidFill>
                  <ns1:srgbClr val="FFFFFF"/>
                </ns1:solidFill>
              </ns1:rPr>
              <ns1:t>from $9,500 CAD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4617720" y="2514600"/>
            <ns1:ext cx="3017520" cy="36576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4526280" y="269748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FFFFFF"/>
                </ns1:solidFill>
              </ns1:rPr>
              <ns1:t>✓  Networking &amp; matchmaking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4526280" y="315468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FFFFFF"/>
                </ns1:solidFill>
              </ns1:rPr>
              <ns1:t>✓  Sponsor profiles &amp; leads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4526280" y="361188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FFFFFF"/>
                </ns1:solidFill>
              </ns1:rPr>
              <ns1:t>✓  Push notifications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4526280" y="406908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FFFFFF"/>
                </ns1:solidFill>
              </ns1:rPr>
              <ns1:t>✓  Post-event analytics</ns1:t>
            </ns1:r>
          </ns1:p>
        </ns0:txBody>
      </ns0:sp>
      <ns0:sp>
        <ns0:nvSpPr>
          <ns0:cNvPr id="24" name="Rectangle 23"/>
          <ns0:cNvSpPr/>
          <ns0:nvPr/>
        </ns0:nvSpPr>
        <ns0:spPr>
          <ns1:xfrm>
            <ns1:off x="8229600" y="1280160"/>
            <ns1:ext cx="3566160" cy="4389120"/>
          </ns1:xfrm>
          <ns1:prstGeom prst="rect">
            <ns1:avLst/>
          </ns1:prstGeom>
          <ns1:solidFill>
            <ns1:srgbClr val="EEF2F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Rectangle 24"/>
          <ns0:cNvSpPr/>
          <ns0:nvPr/>
        </ns0:nvSpPr>
        <ns0:spPr>
          <ns1:xfrm>
            <ns1:off x="8229600" y="1280160"/>
            <ns1:ext cx="3566160" cy="64008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8229600" y="1417320"/>
            <ns1:ext cx="3566160" cy="50292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900" b="1" i="0">
                <ns1:solidFill>
                  <ns1:srgbClr val="0057A8"/>
                </ns1:solidFill>
              </ns1:rPr>
              <ns1:t>National Suite</ns1:t>
            </ns1:r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8229600" y="1965960"/>
            <ns1:ext cx="3566160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700" b="1" i="0">
                <ns1:solidFill>
                  <ns1:srgbClr val="0057A8"/>
                </ns1:solidFill>
              </ns1:rPr>
              <ns1:t>from $24,000 CAD</ns1:t>
            </ns1:r>
          </ns1:p>
        </ns0:txBody>
      </ns0:sp>
      <ns0:sp>
        <ns0:nvSpPr>
          <ns0:cNvPr id="28" name="Rectangle 27"/>
          <ns0:cNvSpPr/>
          <ns0:nvPr/>
        </ns0:nvSpPr>
        <ns0:spPr>
          <ns1:xfrm>
            <ns1:off x="8503920" y="2514600"/>
            <ns1:ext cx="3017520" cy="36576"/>
          </ns1:xfrm>
          <ns1:prstGeom prst="rect">
            <ns1:avLst/>
          </ns1:prstGeom>
          <ns1:solidFill>
            <ns1:srgbClr val="CCCCC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8412480" y="269748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57A8"/>
                </ns1:solidFill>
              </ns1:rPr>
              <ns1:t>✓  Full platform + analytics</ns1:t>
            </ns1:r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8412480" y="315468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57A8"/>
                </ns1:solidFill>
              </ns1:rPr>
              <ns1:t>✓  Hybrid session delivery</ns1:t>
            </ns1:r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8412480" y="361188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57A8"/>
                </ns1:solidFill>
              </ns1:rPr>
              <ns1:t>✓  Sponsor ROI dashboards</ns1:t>
            </ns1:r>
          </ns1:p>
        </ns0:txBody>
      </ns0:sp>
      <ns0:sp>
        <ns0:nvSpPr>
          <ns0:cNvPr id="32" name="TextBox 31"/>
          <ns0:cNvSpPr txBox="1"/>
          <ns0:nvPr/>
        </ns0:nvSpPr>
        <ns0:spPr>
          <ns1:xfrm>
            <ns1:off x="8412480" y="4069080"/>
            <ns1:ext cx="3200400" cy="384048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300" b="0" i="0">
                <ns1:solidFill>
                  <ns1:srgbClr val="0057A8"/>
                </ns1:solidFill>
              </ns1:rPr>
              <ns1:t>✓  Dedicated success manager</ns1:t>
            </ns1:r>
          </ns1:p>
        </ns0:txBody>
      </ns0:sp>
      <ns0:sp>
        <ns0:nvSpPr>
          <ns0:cNvPr id="33" name="TextBox 32"/>
          <ns0:cNvSpPr txBox="1"/>
          <ns0:nvPr/>
        </ns0:nvSpPr>
        <ns0:spPr>
          <ns1:xfrm>
            <ns1:off x="457200" y="5852160"/>
            <ns1:ext cx="11247120" cy="3657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1">
                <ns1:solidFill>
                  <ns1:srgbClr val="444444"/>
                </ns1:solidFill>
              </ns1:rPr>
              <ns1:t>* All prices in CAD. Multi-event and annual chapter licensing available. [Prospect_Company_D] chapter discount programs on request.</ns1:t>
            </ns1:r>
          </ns1:p>
        </ns0:txBody>
      </ns0:sp>
      <ns0:sp>
        <ns0:nvSpPr>
          <ns0:cNvPr id="34" name="Rectangle 33"/>
          <ns0:cNvSpPr/>
          <ns0:nvPr/>
        </ns0:nvSpPr>
        <ns0:spPr>
          <ns1:xfrm>
            <ns1:off x="0" y="6537960"/>
            <ns1:ext cx="12188952" cy="320040"/>
          </ns1:xfrm>
          <ns1:prstGeom prst="rect">
            <ns1:avLst/>
          </ns1:prstGeom>
          <ns1:solidFill>
            <ns1:srgbClr val="002A5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5" name="TextBox 34"/>
          <ns0:cNvSpPr txBox="1"/>
          <ns0:nvPr/>
        </ns0:nvSpPr>
        <ns0:spPr>
          <ns1:xfrm>
            <ns1:off x="274320" y="6565392"/>
            <ns1:ext cx="11430000" cy="256032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l"/>
            <ns1:r>
              <ns1:rPr sz="1000" b="0" i="0">
                <ns1:solidFill>
                  <ns1:srgbClr val="CCCCCC"/>
                </ns1:solidFill>
              </ns1:rPr>
              <ns1:t>[Provider_Company_B]  ·  Toronto, Ontario, Canada  ·  [Provider_Company_B].com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002A5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91440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6766560"/>
            <ns1:ext cx="12188952" cy="91440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1097280" y="1188720"/>
            <ns1:ext cx="9966960" cy="219456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4200" b="1" i="0">
                <ns1:solidFill>
                  <ns1:srgbClr val="FFFFFF"/>
                </ns1:solidFill>
              </ns1:rPr>
              <ns1:t>Ready to Elevate
Your Next [Prospect_Company_D] Event?</ns1:t>
            </ns1:r>
          </ns1:p>
        </ns0:txBody>
      </ns0:sp>
      <ns0:sp>
        <ns0:nvSpPr>
          <ns0:cNvPr id="6" name="Rectangle 5"/>
          <ns0:cNvSpPr/>
          <ns0:nvPr/>
        </ns0:nvSpPr>
        <ns0:spPr>
          <ns1:xfrm>
            <ns1:off x="4114800" y="3520440"/>
            <ns1:ext cx="3931920" cy="54864"/>
          </ns1:xfrm>
          <ns1:prstGeom prst="rect">
            <ns1:avLst/>
          </ns1:prstGeom>
          <ns1:solidFill>
            <ns1:srgbClr val="E84B1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914400" y="3703320"/>
            <ns1:ext cx="10360152" cy="45720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2000" b="0" i="0">
                <ns1:solidFill>
                  <ns1:srgbClr val="E84B1A"/>
                </ns1:solidFill>
              </ns1:rPr>
              <ns1:t>The platform your members will actually use.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914400" y="4251960"/>
            <ns1:ext cx="10360152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600" b="0" i="0">
                <ns1:solidFill>
                  <ns1:srgbClr val="FFFFFF"/>
                </ns1:solidFill>
              </ns1:rPr>
              <ns1:t>Let's pilot together at your next chapter event.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914400" y="4937760"/>
            <ns1:ext cx="10360152" cy="411480"/>
          </ns1:xfrm>
          <ns1:prstGeom prst="rect">
            <ns1:avLst/>
          </ns1:prstGeom>
          <ns1:noFill/>
        </ns0:spPr>
        <ns0:txBody>
          <ns1:bodyPr wrap="square"/>
          <ns1:lstStyle/>
          <ns1:p>
            <ns1:pPr algn="ctr"/>
            <ns1:r>
              <ns1:rPr sz="1500" b="0" i="0">
                <ns1:solidFill>
                  <ns1:srgbClr val="CCCCCC"/>
                </ns1:solidFill>
              </ns1:rPr>
              <ns1:t>[Provider_Company_B] — Toronto, Ontario, Canada  ·  [Provider_Company_B].com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