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B173B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B173B">
              <ns1:alpha val="6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365760"/>
            <ns1:ext cx="7315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[Provider_Company_A] MEETINGS &amp; EVENTS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457200" y="1005840"/>
            <ns1:ext cx="548640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1143000"/>
            <ns1:ext cx="822960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600" b="1" i="0">
                <ns1:solidFill>
                  <ns1:srgbClr val="FFFFFF"/>
                </ns1:solidFill>
                <ns1:latin typeface="Calibri"/>
              </ns1:rPr>
              <ns1:t>[Prospect_Company_C] [Prospect_Company_A]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3017520"/>
            <ns1:ext cx="7315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900" b="0" i="0">
                <ns1:solidFill>
                  <ns1:srgbClr val="0A84D6"/>
                </ns1:solidFill>
                <ns1:latin typeface="Calibri"/>
              </ns1:rPr>
              <ns1:t>A Full-Service Event Production Proposal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3520440"/>
            <ns1:ext cx="82296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CCD4E0"/>
                </ns1:solidFill>
                <ns1:latin typeface="Calibri"/>
              </ns1:rPr>
              <ns1:t>Proposed: February 2027  |  The Hay-Adams Hotel, Washington, D.C.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0F4F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5852160" cy="685800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457200" y="1097280"/>
            <ns1:ext cx="228600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457200"/>
            <ns1:ext cx="502920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C9A02B"/>
                </ns1:solidFill>
                <ns1:latin typeface="Calibri"/>
              </ns1:rPr>
              <ns1:t>WHY NOW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234440"/>
            <ns1:ext cx="5029200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400" b="1" i="0">
                <ns1:solidFill>
                  <ns1:srgbClr val="FFFFFF"/>
                </ns1:solidFill>
                <ns1:latin typeface="Calibri"/>
              </ns1:rPr>
              <ns1:t>A Word from
[Provider_Company_A]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2651760"/>
            <ns1:ext cx="5120640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CD4E0"/>
                </ns1:solidFill>
                <ns1:latin typeface="Calibri"/>
              </ns1:rPr>
              <ns1:t>• The media and entertainment industry demands flawless execution at every scale.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3246120"/>
            <ns1:ext cx="5120640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CD4E0"/>
                </ns1:solidFill>
                <ns1:latin typeface="Calibri"/>
              </ns1:rPr>
              <ns1:t>• [Provider_Company_A] Meetings &amp; Events brings white-glove production discipline to your most critical gatherings.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3840480"/>
            <ns1:ext cx="5120640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CD4E0"/>
                </ns1:solidFill>
                <ns1:latin typeface="Calibri"/>
              </ns1:rPr>
              <ns1:t>• From run-of-[Prospect_Company_C] to VIP logistics — we handle every detail so you can focus on the story.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4434840"/>
            <ns1:ext cx="5120640" cy="53035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 i="0">
                <ns1:solidFill>
                  <ns1:srgbClr val="CCD4E0"/>
                </ns1:solidFill>
                <ns1:latin typeface="Calibri"/>
              </ns1:rPr>
              <ns1:t>• Based in Washington, D.C. | Full-service event planning, production, and branded experiences.</ns1:t>
            </ns1:r>
          </ns1:p>
        </ns0:txBody>
      </ns0:sp>
      <ns0:pic>
        <ns0:nvPicPr>
          <ns0:cNvPr id="10" name="Picture 9" descr="concept1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731520"/>
            <ns1:ext cx="5760720" cy="5394960"/>
          </ns1:xfrm>
          <ns1:prstGeom prst="rect">
            <ns1:avLst/>
          </ns1:prstGeom>
        </ns0:spPr>
      </ns0:pic>
      <ns0:sp>
        <ns0:nvSpPr>
          <ns0:cNvPr id="11" name="Rectangle 10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B173B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457200" y="822960"/>
            <ns1:ext cx="274320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27432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02B"/>
                </ns1:solidFill>
                <ns1:latin typeface="Calibri"/>
              </ns1:rPr>
              <ns1:t>THE OPPORTUNITY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60120"/>
            <ns1:ext cx="109728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FFFFFF"/>
                </ns1:solidFill>
                <ns1:latin typeface="Calibri"/>
              </ns1:rPr>
              <ns1:t>[Prospect_Company_C] — and the people who make it happen —
deserve a production partner as ambitious as the [Prospect_Company_C] itself.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3291840"/>
            <ns1:ext cx="2651760" cy="2743200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365760" y="3291840"/>
            <ns1:ext cx="2651760" cy="73152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02920" y="3429000"/>
            <ns1:ext cx="23774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0A84D6"/>
                </ns1:solidFill>
                <ns1:latin typeface="Calibri"/>
              </ns1:rPr>
              <ns1:t>90,000+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502920" y="3931920"/>
            <ns1:ext cx="237744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D4E0"/>
                </ns1:solidFill>
                <ns1:latin typeface="Calibri"/>
              </ns1:rPr>
              <ns1:t>Media professionals convene at [Prospect_Company_C] annually — making execution stakes extraordinarily high.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246120" y="3291840"/>
            <ns1:ext cx="2651760" cy="2743200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3246120" y="3291840"/>
            <ns1:ext cx="2651760" cy="7315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383279" y="3429000"/>
            <ns1:ext cx="23774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C9A02B"/>
                </ns1:solidFill>
                <ns1:latin typeface="Calibri"/>
              </ns1:rPr>
              <ns1:t>Two [Prospect_Company_C]s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383279" y="3931920"/>
            <ns1:ext cx="237744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D4E0"/>
                </ns1:solidFill>
                <ns1:latin typeface="Calibri"/>
              </ns1:rPr>
              <ns1:t>Las Vegas in April. New York in October. Each requires distinct logistics and VIP protocols.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126480" y="3291840"/>
            <ns1:ext cx="2651760" cy="2743200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126480" y="3291840"/>
            <ns1:ext cx="2651760" cy="73152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263640" y="3429000"/>
            <ns1:ext cx="23774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0A84D6"/>
                </ns1:solidFill>
                <ns1:latin typeface="Calibri"/>
              </ns1:rPr>
              <ns1:t>Multi-Format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263640" y="3931920"/>
            <ns1:ext cx="237744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D4E0"/>
                </ns1:solidFill>
                <ns1:latin typeface="Calibri"/>
              </ns1:rPr>
              <ns1:t>Keynotes, panels, exhibitor events, hybrid broadcasts — all requiring seamless coordination.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9006840" y="3291840"/>
            <ns1:ext cx="2651760" cy="2743200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9006840" y="3291840"/>
            <ns1:ext cx="2651760" cy="7315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9144000" y="3429000"/>
            <ns1:ext cx="237744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1" i="0">
                <ns1:solidFill>
                  <ns1:srgbClr val="C9A02B"/>
                </ns1:solidFill>
                <ns1:latin typeface="Calibri"/>
              </ns1:rPr>
              <ns1:t>High Visibility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9144000" y="3931920"/>
            <ns1:ext cx="237744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CCD4E0"/>
                </ns1:solidFill>
                <ns1:latin typeface="Calibri"/>
              </ns1:rPr>
              <ns1:t>Sponsors, speakers, and C-suite guests expect a premium, polished experience at every touchpoint.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0F4F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venu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594360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6035040" y="0"/>
            <ns1:ext cx="615665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6309360" y="365760"/>
            <ns1:ext cx="5486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02B"/>
                </ns1:solidFill>
                <ns1:latin typeface="Calibri"/>
              </ns1:rPr>
              <ns1:t>PROPOSED CONCEPT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6309360" y="868680"/>
            <ns1:ext cx="320040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309360" y="1005840"/>
            <ns1:ext cx="54864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0B173B"/>
                </ns1:solidFill>
                <ns1:latin typeface="Calibri"/>
              </ns1:rPr>
              <ns1:t>[Prospect_Company_C] [Prospect_Company_A]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309360" y="2331720"/>
            <ns1:ext cx="18288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Venue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7955279" y="2331720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B173B"/>
                </ns1:solidFill>
                <ns1:latin typeface="Calibri"/>
              </ns1:rPr>
              <ns1:t>The Hay-Adams Hotel, Washington, D.C.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309360" y="2807208"/>
            <ns1:ext cx="18288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Date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955279" y="2807208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B173B"/>
                </ns1:solidFill>
                <ns1:latin typeface="Calibri"/>
              </ns1:rPr>
              <ns1:t>Proposed: February 2027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309360" y="3282696"/>
            <ns1:ext cx="18288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Format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955279" y="3282696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B173B"/>
                </ns1:solidFill>
                <ns1:latin typeface="Calibri"/>
              </ns1:rPr>
              <ns1:t>1-Day Executive Convening — panels, 1:1s, seated dinner, broadcast-ready stage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309360" y="3758184"/>
            <ns1:ext cx="18288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Capacity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955279" y="3758184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B173B"/>
                </ns1:solidFill>
                <ns1:latin typeface="Calibri"/>
              </ns1:rPr>
              <ns1:t>75-120 senior attendees  |  Hybrid broadcast available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309360" y="4233672"/>
            <ns1:ext cx="182880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By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955279" y="4233672"/>
            <ns1:ext cx="393192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B173B"/>
                </ns1:solidFill>
                <ns1:latin typeface="Calibri"/>
              </ns1:rPr>
              <ns1:t>[Provider_Company_A] Meetings &amp; Events — full-service, end-to-end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B173B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457200" y="22860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02B"/>
                </ns1:solidFill>
                <ns1:latin typeface="Calibri"/>
              </ns1:rPr>
              <ns1:t>VENUE &amp; FLOOR PLAN</ns1:t>
            </ns1:r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685800"/>
            <ns1:ext cx="10972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 i="0">
                <ns1:solidFill>
                  <ns1:srgbClr val="FFFFFF"/>
                </ns1:solidFill>
                <ns1:latin typeface="Calibri"/>
              </ns1:rPr>
              <ns1:t>The Hay-Adams Hotel  |  1 Lafayette Square NW, Washington, D.C.</ns1:t>
            </ns1:r>
          </ns1:p>
        </ns0:txBody>
      </ns0:sp>
      <ns0:sp>
        <ns0:nvSpPr>
          <ns0:cNvPr id="4" name="Rectangle 3"/>
          <ns0:cNvSpPr/>
          <ns0:nvPr/>
        </ns0:nvSpPr>
        <ns0:spPr>
          <ns1:xfrm>
            <ns1:off x="457200" y="1234440"/>
            <ns1:ext cx="10972800" cy="274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5" name="Picture 4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1371600"/>
            <ns1:ext cx="7772400" cy="4389120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8412480" y="1417320"/>
            <ns1:ext cx="164592" cy="256032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8686800" y="1417320"/>
            <ns1:ext cx="3200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Main Stage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8686800" y="1673352"/>
            <ns1:ext cx="32004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CCD4E0"/>
                </ns1:solidFill>
                <ns1:latin typeface="Calibri"/>
              </ns1:rPr>
              <ns1:t>Broadcast-ready stage &amp; AV alcove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412480" y="2167128"/>
            <ns1:ext cx="164592" cy="2560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686800" y="2167128"/>
            <ns1:ext cx="3200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C9A02B"/>
                </ns1:solidFill>
                <ns1:latin typeface="Calibri"/>
              </ns1:rPr>
              <ns1:t>Guest Tables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8686800" y="2423160"/>
            <ns1:ext cx="32004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CCD4E0"/>
                </ns1:solidFill>
                <ns1:latin typeface="Calibri"/>
              </ns1:rPr>
              <ns1:t>Round tables, 10 per table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8412480" y="2916936"/>
            <ns1:ext cx="164592" cy="256032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686800" y="2916936"/>
            <ns1:ext cx="3200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VIP Reception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8686800" y="3172968"/>
            <ns1:ext cx="32004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CCD4E0"/>
                </ns1:solidFill>
                <ns1:latin typeface="Calibri"/>
              </ns1:rPr>
              <ns1:t>Pre-function lounge, cocktails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412480" y="3666744"/>
            <ns1:ext cx="164592" cy="2560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686800" y="3666744"/>
            <ns1:ext cx="3200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C9A02B"/>
                </ns1:solidFill>
                <ns1:latin typeface="Calibri"/>
              </ns1:rPr>
              <ns1:t>Registration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686800" y="3922776"/>
            <ns1:ext cx="32004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CCD4E0"/>
                </ns1:solidFill>
                <ns1:latin typeface="Calibri"/>
              </ns1:rPr>
              <ns1:t>Welcome desk at main entrance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8412480" y="4416552"/>
            <ns1:ext cx="164592" cy="256032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686800" y="4416552"/>
            <ns1:ext cx="320040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0A84D6"/>
                </ns1:solidFill>
                <ns1:latin typeface="Calibri"/>
              </ns1:rPr>
              <ns1:t>Breakout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686800" y="4672584"/>
            <ns1:ext cx="32004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CCD4E0"/>
                </ns1:solidFill>
                <ns1:latin typeface="Calibri"/>
              </ns1:rPr>
              <ns1:t>Corridor suites for 1:1 sessions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365760" y="6263640"/>
            <ns1:ext cx="73152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1">
                <ns1:solidFill>
                  <ns1:srgbClr val="CCD4E0"/>
                </ns1:solidFill>
                <ns1:latin typeface="Calibri"/>
              </ns1:rPr>
              <ns1:t>Conceptual layout; venue floor plan not available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F0F4F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1463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18288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02B"/>
                </ns1:solidFill>
                <ns1:latin typeface="Calibri"/>
              </ns1:rPr>
              <ns1:t>HOW [Provider_Company_A] WORKS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64008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FFFFFF"/>
                </ns1:solidFill>
                <ns1:latin typeface="Calibri"/>
              </ns1:rPr>
              <ns1:t>Our Full-Service Model — Built for Event Brands Like [Prospect_Company_C]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365760" y="1737360"/>
            <ns1:ext cx="2651760" cy="502920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01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7548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0B173B"/>
                </ns1:solidFill>
                <ns1:latin typeface="Calibri"/>
              </ns1:rPr>
              <ns1:t>Strategic Planning
&amp; Site Selection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75488" y="3154680"/>
            <ns1:ext cx="1097280" cy="274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7548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We identify the ideal venue, negotiate contracts, and build a master event calendar aligned with your goals.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24612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246120" y="1737360"/>
            <ns1:ext cx="2651760" cy="502920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333756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02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35584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0B173B"/>
                </ns1:solidFill>
                <ns1:latin typeface="Calibri"/>
              </ns1:rPr>
              <ns1:t>Speaker &amp; VIP
Management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355848" y="3154680"/>
            <ns1:ext cx="1097280" cy="274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35584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Full-service speaker logistics, VIP itineraries, run-of-[Prospect_Company_C] ownership, and on-site guest management.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612648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126480" y="1737360"/>
            <ns1:ext cx="2651760" cy="502920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21792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03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23620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0B173B"/>
                </ns1:solidFill>
                <ns1:latin typeface="Calibri"/>
              </ns1:rPr>
              <ns1:t>Hybrid &amp; Virtual
Production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236208" y="3154680"/>
            <ns1:ext cx="1097280" cy="274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23620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Seamless broadcast integration, live streaming, multi-city audience connection, and content production.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900684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9006840" y="1737360"/>
            <ns1:ext cx="2651760" cy="502920"/>
          </ns1:xfrm>
          <ns1:prstGeom prst="rect">
            <ns1:avLst/>
          </ns1:prstGeom>
          <ns1:solidFill>
            <ns1:srgbClr val="0A84D6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09828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04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116567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0B173B"/>
                </ns1:solidFill>
                <ns1:latin typeface="Calibri"/>
              </ns1:rPr>
              <ns1:t>Full Logistics
Coordination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9116567" y="3154680"/>
            <ns1:ext cx="1097280" cy="27432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9116567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Decor, catering, transportation, A/V, registration, staffing — every operational detail handled end-to-end.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B173B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457200" y="27432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C9A02B"/>
                </ns1:solidFill>
                <ns1:latin typeface="Calibri"/>
              </ns1:rPr>
              <ns1:t>SCOPE &amp; INVESTMENT OVERVIEW</ns1:t>
            </ns1:r>
          </ns1:p>
        </ns0:txBody>
      </ns0:sp>
      <ns0:sp>
        <ns0:nvSpPr>
          <ns0:cNvPr id="3" name="Rectangle 2"/>
          <ns0:cNvSpPr/>
          <ns0:nvPr/>
        </ns0:nvSpPr>
        <ns0:spPr>
          <ns1:xfrm>
            <ns1:off x="457200" y="822960"/>
            <ns1:ext cx="457200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FFFFFF"/>
                </ns1:solidFill>
                <ns1:latin typeface="Calibri"/>
              </ns1:rPr>
              <ns1:t>What's Included in Full-Service Production Management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1691640"/>
            <ns1:ext cx="11430000" cy="475488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764792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Full-Service Event Planning &amp; Production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583680" y="1764792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8321040" y="1764792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Core partnership engagement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2185416"/>
            <ns1:ext cx="11430000" cy="475488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2258568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Venue Sourcing &amp; Contract Negotiation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583680" y="2258568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321040" y="2258568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Site selection + preferred rates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2679192"/>
            <ns1:ext cx="11430000" cy="475488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2752344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Speaker &amp; VIP Coordination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583680" y="2752344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321040" y="2752344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Green room, itineraries, escort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365760" y="3172968"/>
            <ns1:ext cx="11430000" cy="475488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548640" y="3246120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Hybrid Broadcast &amp; Live Streaming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583680" y="3246120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A84D6"/>
                </ns1:solidFill>
                <ns1:latin typeface="Calibri"/>
              </ns1:rPr>
              <ns1:t>TBD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321040" y="3246120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Based on scope and platform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365760" y="3666744"/>
            <ns1:ext cx="11430000" cy="475488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48640" y="3739896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Decor, Catering &amp; Transportation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583680" y="3739896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0A84D6"/>
                </ns1:solidFill>
                <ns1:latin typeface="Calibri"/>
              </ns1:rPr>
              <ns1:t>TBD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321040" y="3739896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Per client selections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365760" y="4160520"/>
            <ns1:ext cx="11430000" cy="475488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548640" y="4233672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On-Site Staffing (Event Day)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583680" y="4233672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321040" y="4233672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Full production team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365760" y="4654296"/>
            <ns1:ext cx="11430000" cy="475488"/>
          </ns1:xfrm>
          <ns1:prstGeom prst="rect">
            <ns1:avLst/>
          </ns1:prstGeom>
          <ns1:solidFill>
            <ns1:srgbClr val="1A3A6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548640" y="4727448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Registration Management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6583680" y="4727448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321040" y="4727448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Online + on-site check-in</ns1:t>
            </ns1:r>
          </ns1:p>
        </ns0:txBody>
      </ns0:sp>
      <ns0:sp>
        <ns0:nvSpPr>
          <ns0:cNvPr id="33" name="Rectangle 32"/>
          <ns0:cNvSpPr/>
          <ns0:nvPr/>
        </ns0:nvSpPr>
        <ns0:spPr>
          <ns1:xfrm>
            <ns1:off x="365760" y="5148072"/>
            <ns1:ext cx="11430000" cy="475488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548640" y="5221224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Run-of-[Prospect_Company_C] &amp; Timeline Ownership</ns1:t>
            </ns1:r>
          </ns1:p>
        </ns0:txBody>
      </ns0:sp>
      <ns0:sp>
        <ns0:nvSpPr>
          <ns0:cNvPr id="35" name="TextBox 34"/>
          <ns0:cNvSpPr txBox="1"/>
          <ns0:nvPr/>
        </ns0:nvSpPr>
        <ns0:spPr>
          <ns1:xfrm>
            <ns1:off x="6583680" y="5221224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9A02B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6" name="TextBox 35"/>
          <ns0:cNvSpPr txBox="1"/>
          <ns0:nvPr/>
        </ns0:nvSpPr>
        <ns0:spPr>
          <ns1:xfrm>
            <ns1:off x="8321040" y="5221224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CCD4E0"/>
                </ns1:solidFill>
                <ns1:latin typeface="Calibri"/>
              </ns1:rPr>
              <ns1:t>Master document + daily updates</ns1:t>
            </ns1:r>
          </ns1:p>
        </ns0:txBody>
      </ns0:sp>
      <ns0:sp>
        <ns0:nvSpPr>
          <ns0:cNvPr id="37" name="TextBox 36"/>
          <ns0:cNvSpPr txBox="1"/>
          <ns0:nvPr/>
        </ns0:nvSpPr>
        <ns0:spPr>
          <ns1:xfrm>
            <ns1:off x="457200" y="617220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C9A02B"/>
                </ns1:solidFill>
                <ns1:latin typeface="Calibri"/>
              </ns1:rPr>
              <ns1:t>Typical Lead Time: 5-6 months for full production calendar  |  Kickoff call available immediately</ns1:t>
            </ns1:r>
          </ns1:p>
        </ns0:txBody>
      </ns0:sp>
      <ns0:sp>
        <ns0:nvSpPr>
          <ns0:cNvPr id="38" name="Rectangle 37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B173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9" name="TextBox 38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CCD4E0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B173B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ncept2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B173B">
              <ns1:alpha val="6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822960"/>
            <ns1:ext cx="10058400" cy="18288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400" b="1" i="0">
                <ns1:solidFill>
                  <ns1:srgbClr val="FFFFFF"/>
                </ns1:solidFill>
                <ns1:latin typeface="Calibri"/>
              </ns1:rPr>
              <ns1:t>LET'S BUILD SOMETHING
EXTRAORDINARY.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200400" y="2788920"/>
            <ns1:ext cx="5760720" cy="41148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371600" y="2926080"/>
            <ns1:ext cx="941832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F0F4FA"/>
                </ns1:solidFill>
                <ns1:latin typeface="Calibri"/>
              </ns1:rPr>
              <ns1:t>[Provider_Company_A] Meetings &amp; Events is ready to partner with [Prospect_Company_C] on your next executive gathering.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371600" y="3611880"/>
            <ns1:ext cx="9418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 i="0">
                <ns1:solidFill>
                  <ns1:srgbClr val="0A84D6"/>
                </ns1:solidFill>
                <ns1:latin typeface="Calibri"/>
              </ns1:rPr>
              <ns1:t>[Company_Website_A]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474720" y="4251960"/>
            <ns1:ext cx="5239512" cy="777240"/>
          </ns1:xfrm>
          <ns1:prstGeom prst="rect">
            <ns1:avLst/>
          </ns1:prstGeom>
          <ns1:solidFill>
            <ns1:srgbClr val="C9A02B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566160" y="4315968"/>
            <ns1:ext cx="5029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0B173B"/>
                </ns1:solidFill>
                <ns1:latin typeface="Calibri"/>
              </ns1:rPr>
              <ns1:t>Schedule a Discovery Conversation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035040"/>
            <ns1:ext cx="112471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CCD4E0"/>
                </ns1:solidFill>
                <ns1:latin typeface="Calibri"/>
              </ns1:rPr>
              <ns1:t>[Provider_Company_A] Meetings &amp; Events  |  Washington, D.C.  |  Full-Service Corporate Event Planning &amp; Production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