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C1A3B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cover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C1A3B">
              <ns1:alpha val="58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347472"/>
            <ns1:ext cx="82296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[Provider_Company_A] MEETINGS &amp; EVENTS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457200" y="960120"/>
            <ns1:ext cx="548640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457200" y="1097280"/>
            <ns1:ext cx="8686800" cy="18288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600" b="1" i="0">
                <ns1:solidFill>
                  <ns1:srgbClr val="FFFFFF"/>
                </ns1:solidFill>
                <ns1:latin typeface="Calibri"/>
              </ns1:rPr>
              <ns1:t>[Prospect_Company_A] 2027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57200" y="3017520"/>
            <ns1:ext cx="82296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0" i="0">
                <ns1:solidFill>
                  <ns1:srgbClr val="C9A02B"/>
                </ns1:solidFill>
                <ns1:latin typeface="Calibri"/>
              </ns1:rPr>
              <ns1:t>A Full-Service Conference &amp; Executive Event Production Proposal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57200" y="3566160"/>
            <ns1:ext cx="82296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C0C8D6"/>
                </ns1:solidFill>
                <ns1:latin typeface="Calibri"/>
              </ns1:rPr>
              <ns1:t>Proposed: October 2027  |  The Ritz-Carlton, Washington, D.C.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F5F3EF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5852160" cy="685800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457200" y="1051560"/>
            <ns1:ext cx="228600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457200"/>
            <ns1:ext cx="5029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A PROPOSAL FROM [Provider_Company_A]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1188720"/>
            <ns1:ext cx="5029200" cy="1417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800" b="1" i="0">
                <ns1:solidFill>
                  <ns1:srgbClr val="FFFFFF"/>
                </ns1:solidFill>
                <ns1:latin typeface="Calibri"/>
              </ns1:rPr>
              <ns1:t>For [Prospect_Company_A]
Insurance Agents &amp; Brokers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457200" y="2743200"/>
            <ns1:ext cx="512064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0C8D6"/>
                </ns1:solidFill>
                <ns1:latin typeface="Calibri"/>
              </ns1:rPr>
              <ns1:t>• Washington, D.C. is [Prospect_Company_A]'s home — and ours.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57200" y="3346704"/>
            <ns1:ext cx="512064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0C8D6"/>
                </ns1:solidFill>
                <ns1:latin typeface="Calibri"/>
              </ns1:rPr>
              <ns1:t>• [Provider_Company_A] specializes in high-stakes association events, executive forums, and government-adjacent programs.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57200" y="3950208"/>
            <ns1:ext cx="512064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0C8D6"/>
                </ns1:solidFill>
                <ns1:latin typeface="Calibri"/>
              </ns1:rPr>
              <ns1:t>• We understand your audience: senior brokers, carrier executives, and policymakers who expect the best.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457200" y="4553712"/>
            <ns1:ext cx="512064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0C8D6"/>
                </ns1:solidFill>
                <ns1:latin typeface="Calibri"/>
              </ns1:rPr>
              <ns1:t>• Let us help you elevate your signature events in 2027 and beyond.</ns1:t>
            </ns1:r>
          </ns1:p>
        </ns0:txBody>
      </ns0:sp>
      <ns0:pic>
        <ns0:nvPicPr>
          <ns0:cNvPr id="10" name="Picture 9" descr="concept1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5943600" y="731520"/>
            <ns1:ext cx="5760720" cy="5394960"/>
          </ns1:xfrm>
          <ns1:prstGeom prst="rect">
            <ns1:avLst/>
          </ns1:prstGeom>
        </ns0:spPr>
      </ns0:pic>
      <ns0:sp>
        <ns0:nvSpPr>
          <ns0:cNvPr id="11" name="Rectangle 10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0C1A3B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457200" y="822960"/>
            <ns1:ext cx="274320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457200" y="274320"/>
            <ns1:ext cx="91440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WHY [Provider_Company_A] — WHY NOW</ns1:t>
            </ns1:r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960120"/>
            <ns1:ext cx="10972800" cy="11887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600" b="1" i="0">
                <ns1:solidFill>
                  <ns1:srgbClr val="FFFFFF"/>
                </ns1:solidFill>
                <ns1:latin typeface="Calibri"/>
              </ns1:rPr>
              <ns1:t>[Prospect_Company_A]'s events define the standard for
insurance industry leadership gatherings.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365760" y="3291840"/>
            <ns1:ext cx="2651760" cy="2788920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365760" y="3291840"/>
            <ns1:ext cx="2651760" cy="7315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93776" y="3419856"/>
            <ns1:ext cx="2395728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C9A02B"/>
                </ns1:solidFill>
                <ns1:latin typeface="Calibri"/>
              </ns1:rPr>
              <ns1:t>10+ Annual Events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93776" y="3950208"/>
            <ns1:ext cx="2395728" cy="1920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0C8D6"/>
                </ns1:solidFill>
                <ns1:latin typeface="Calibri"/>
              </ns1:rPr>
              <ns1:t>Legislative Summit, ILF, EBLF, Working Groups — each requiring flawless stakeholder coordination.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3246120" y="3291840"/>
            <ns1:ext cx="2651760" cy="2788920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3246120" y="3291840"/>
            <ns1:ext cx="2651760" cy="73152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3374136" y="3419856"/>
            <ns1:ext cx="2395728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7B1F2F"/>
                </ns1:solidFill>
                <ns1:latin typeface="Calibri"/>
              </ns1:rPr>
              <ns1:t>DC-Based Expertise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3374136" y="3950208"/>
            <ns1:ext cx="2395728" cy="1920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0C8D6"/>
                </ns1:solidFill>
                <ns1:latin typeface="Calibri"/>
              </ns1:rPr>
              <ns1:t>[Provider_Company_A]'s Washington, D.C. home gives us native knowledge of the policy landscape your members navigate.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6126480" y="3291840"/>
            <ns1:ext cx="2651760" cy="2788920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6126480" y="3291840"/>
            <ns1:ext cx="2651760" cy="7315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254496" y="3419856"/>
            <ns1:ext cx="2395728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C9A02B"/>
                </ns1:solidFill>
                <ns1:latin typeface="Calibri"/>
              </ns1:rPr>
              <ns1:t>VIP &amp; Board Logistics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254496" y="3950208"/>
            <ns1:ext cx="2395728" cy="1920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0C8D6"/>
                </ns1:solidFill>
                <ns1:latin typeface="Calibri"/>
              </ns1:rPr>
              <ns1:t>From board member itineraries to congressional speaker management — we handle every VIP touchpoint.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9006840" y="3291840"/>
            <ns1:ext cx="2651760" cy="2788920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9006840" y="3291840"/>
            <ns1:ext cx="2651760" cy="73152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9134856" y="3419856"/>
            <ns1:ext cx="2395728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7B1F2F"/>
                </ns1:solidFill>
                <ns1:latin typeface="Calibri"/>
              </ns1:rPr>
              <ns1:t>Association Standard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9134856" y="3950208"/>
            <ns1:ext cx="2395728" cy="1920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0C8D6"/>
                </ns1:solidFill>
                <ns1:latin typeface="Calibri"/>
              </ns1:rPr>
              <ns1:t>We produce branded, professional events that reflect the stature and reputation of premier industry councils.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4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F5F3EF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venue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5943600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6035040" y="0"/>
            <ns1:ext cx="615665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6309360" y="347472"/>
            <ns1:ext cx="5486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PROPOSED CONCEPT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6309360" y="859536"/>
            <ns1:ext cx="365760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6309360" y="987552"/>
            <ns1:ext cx="5486400" cy="12344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800" b="1" i="0">
                <ns1:solidFill>
                  <ns1:srgbClr val="0C1A3B"/>
                </ns1:solidFill>
                <ns1:latin typeface="Calibri"/>
              </ns1:rPr>
              <ns1:t>[Prospect_Company_A] 2027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309360" y="2377440"/>
            <ns1:ext cx="192024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Venue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8046720" y="2377440"/>
            <ns1:ext cx="3840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0C1A3B"/>
                </ns1:solidFill>
                <ns1:latin typeface="Calibri"/>
              </ns1:rPr>
              <ns1:t>The Ritz-Carlton, Washington, D.C.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309360" y="2871216"/>
            <ns1:ext cx="192024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Date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046720" y="2871216"/>
            <ns1:ext cx="3840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0C1A3B"/>
                </ns1:solidFill>
                <ns1:latin typeface="Calibri"/>
              </ns1:rPr>
              <ns1:t>Proposed: October 2027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6309360" y="3364992"/>
            <ns1:ext cx="192024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Format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8046720" y="3364992"/>
            <ns1:ext cx="3840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0C1A3B"/>
                </ns1:solidFill>
                <ns1:latin typeface="Calibri"/>
              </ns1:rPr>
              <ns1:t>3-day leadership forum: keynotes, general sessions, working dinners, awards ceremony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309360" y="3858768"/>
            <ns1:ext cx="192024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Capacity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8046720" y="3858768"/>
            <ns1:ext cx="3840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0C1A3B"/>
                </ns1:solidFill>
                <ns1:latin typeface="Calibri"/>
              </ns1:rPr>
              <ns1:t>200-400 attendees  |  Full hybrid broadcast option available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309360" y="4352544"/>
            <ns1:ext cx="192024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By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8046720" y="4352544"/>
            <ns1:ext cx="3840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0C1A3B"/>
                </ns1:solidFill>
                <ns1:latin typeface="Calibri"/>
              </ns1:rPr>
              <ns1:t>[Provider_Company_A] Meetings &amp; Events — full-service, end-to-end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5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C1A3B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TextBox 1"/>
          <ns0:cNvSpPr txBox="1"/>
          <ns0:nvPr/>
        </ns0:nvSpPr>
        <ns0:spPr>
          <ns1:xfrm>
            <ns1:off x="457200" y="228600"/>
            <ns1:ext cx="91440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VENUE &amp; EVENT LAYOUT</ns1:t>
            </ns1:r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457200" y="658368"/>
            <ns1:ext cx="109728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100" b="1" i="0">
                <ns1:solidFill>
                  <ns1:srgbClr val="FFFFFF"/>
                </ns1:solidFill>
                <ns1:latin typeface="Calibri"/>
              </ns1:rPr>
              <ns1:t>The Ritz-Carlton Washington, D.C.  |  1150 22nd Street NW, West End</ns1:t>
            </ns1:r>
          </ns1:p>
        </ns0:txBody>
      </ns0:sp>
      <ns0:sp>
        <ns0:nvSpPr>
          <ns0:cNvPr id="4" name="Rectangle 3"/>
          <ns0:cNvSpPr/>
          <ns0:nvPr/>
        </ns0:nvSpPr>
        <ns0:spPr>
          <ns1:xfrm>
            <ns1:off x="457200" y="1207008"/>
            <ns1:ext cx="10972800" cy="274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5" name="Picture 4" descr="floorplan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365760" y="1335024"/>
            <ns1:ext cx="7772400" cy="4434840"/>
          </ns1:xfrm>
          <ns1:prstGeom prst="rect">
            <ns1:avLst/>
          </ns1:prstGeom>
        </ns0:spPr>
      </ns0:pic>
      <ns0:sp>
        <ns0:nvSpPr>
          <ns0:cNvPr id="6" name="Rectangle 5"/>
          <ns0:cNvSpPr/>
          <ns0:nvPr/>
        </ns0:nvSpPr>
        <ns0:spPr>
          <ns1:xfrm>
            <ns1:off x="8412480" y="1417320"/>
            <ns1:ext cx="164592" cy="2560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8686800" y="1417320"/>
            <ns1:ext cx="329184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Grand Ballroom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8686800" y="1673352"/>
            <ns1:ext cx="32918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0">
                <ns1:solidFill>
                  <ns1:srgbClr val="C0C8D6"/>
                </ns1:solidFill>
                <ns1:latin typeface="Calibri"/>
              </ns1:rPr>
              <ns1:t>Main plenary: 400 banquet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8412480" y="2194560"/>
            <ns1:ext cx="164592" cy="256032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686800" y="2194560"/>
            <ns1:ext cx="329184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7B1F2F"/>
                </ns1:solidFill>
                <ns1:latin typeface="Calibri"/>
              </ns1:rPr>
              <ns1:t>Breakout Suites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8686800" y="2450592"/>
            <ns1:ext cx="32918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0">
                <ns1:solidFill>
                  <ns1:srgbClr val="C0C8D6"/>
                </ns1:solidFill>
                <ns1:latin typeface="Calibri"/>
              </ns1:rPr>
              <ns1:t>Working group meeting rooms</ns1:t>
            </ns1:r>
          </ns1:p>
        </ns0:txBody>
      </ns0:sp>
      <ns0:sp>
        <ns0:nvSpPr>
          <ns0:cNvPr id="12" name="Rectangle 11"/>
          <ns0:cNvSpPr/>
          <ns0:nvPr/>
        </ns0:nvSpPr>
        <ns0:spPr>
          <ns1:xfrm>
            <ns1:off x="8412480" y="2971800"/>
            <ns1:ext cx="164592" cy="2560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8686800" y="2971800"/>
            <ns1:ext cx="329184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VIP Lounge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8686800" y="3227832"/>
            <ns1:ext cx="32918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0">
                <ns1:solidFill>
                  <ns1:srgbClr val="C0C8D6"/>
                </ns1:solidFill>
                <ns1:latin typeface="Calibri"/>
              </ns1:rPr>
              <ns1:t>Pre-function reception area</ns1:t>
            </ns1:r>
          </ns1:p>
        </ns0:txBody>
      </ns0:sp>
      <ns0:sp>
        <ns0:nvSpPr>
          <ns0:cNvPr id="15" name="Rectangle 14"/>
          <ns0:cNvSpPr/>
          <ns0:nvPr/>
        </ns0:nvSpPr>
        <ns0:spPr>
          <ns1:xfrm>
            <ns1:off x="8412480" y="3749040"/>
            <ns1:ext cx="164592" cy="256032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8686800" y="3749040"/>
            <ns1:ext cx="329184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7B1F2F"/>
                </ns1:solidFill>
                <ns1:latin typeface="Calibri"/>
              </ns1:rPr>
              <ns1:t>Registration Hall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8686800" y="4005072"/>
            <ns1:ext cx="32918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0">
                <ns1:solidFill>
                  <ns1:srgbClr val="C0C8D6"/>
                </ns1:solidFill>
                <ns1:latin typeface="Calibri"/>
              </ns1:rPr>
              <ns1:t>Main entrance welcome zone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8412480" y="4526280"/>
            <ns1:ext cx="164592" cy="2560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8686800" y="4526280"/>
            <ns1:ext cx="329184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1" i="0">
                <ns1:solidFill>
                  <ns1:srgbClr val="C9A02B"/>
                </ns1:solidFill>
                <ns1:latin typeface="Calibri"/>
              </ns1:rPr>
              <ns1:t>Networking Terrace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8686800" y="4782312"/>
            <ns1:ext cx="32918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0">
                <ns1:solidFill>
                  <ns1:srgbClr val="C0C8D6"/>
                </ns1:solidFill>
                <ns1:latin typeface="Calibri"/>
              </ns1:rPr>
              <ns1:t>Cocktail &amp; sponsor reception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365760" y="6291072"/>
            <ns1:ext cx="73152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1">
                <ns1:solidFill>
                  <ns1:srgbClr val="C0C8D6"/>
                </ns1:solidFill>
                <ns1:latin typeface="Calibri"/>
              </ns1:rPr>
              <ns1:t>Conceptual layout; venue floor plan not available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F5F3EF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1463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457200" y="182880"/>
            <ns1:ext cx="91440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THE [Provider_Company_A] DIFFERENCE</ns1:t>
            </ns1:r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640080"/>
            <ns1:ext cx="1097280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400" b="1" i="0">
                <ns1:solidFill>
                  <ns1:srgbClr val="FFFFFF"/>
                </ns1:solidFill>
                <ns1:latin typeface="Calibri"/>
              </ns1:rPr>
              <ns1:t>[Prospect_Company_A]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365760" y="1737360"/>
            <ns1:ext cx="2651760" cy="43891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365760" y="1737360"/>
            <ns1:ext cx="2651760" cy="502920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57200" y="1810512"/>
            <ns1:ext cx="5486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  <ns1:latin typeface="Calibri"/>
              </ns1:rPr>
              <ns1:t>01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75488" y="2331720"/>
            <ns1:ext cx="24231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0C1A3B"/>
                </ns1:solidFill>
                <ns1:latin typeface="Calibri"/>
              </ns1:rPr>
              <ns1:t>Legislative &amp;
Government-Adjacent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475488" y="3154680"/>
            <ns1:ext cx="1188720" cy="274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475488" y="3291839"/>
            <ns1:ext cx="242316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4455"/>
                </ns1:solidFill>
                <ns1:latin typeface="Calibri"/>
              </ns1:rPr>
              <ns1:t>Native DC expertise for events where policy, government relations, and high-profile speakers intersect.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3246120" y="1737360"/>
            <ns1:ext cx="2651760" cy="43891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3246120" y="1737360"/>
            <ns1:ext cx="2651760" cy="502920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3337560" y="1810512"/>
            <ns1:ext cx="5486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  <ns1:latin typeface="Calibri"/>
              </ns1:rPr>
              <ns1:t>02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3355848" y="2331720"/>
            <ns1:ext cx="24231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0C1A3B"/>
                </ns1:solidFill>
                <ns1:latin typeface="Calibri"/>
              </ns1:rPr>
              <ns1:t>Speaker, VIP &amp;
Board Coordination</ns1:t>
            </ns1:r>
          </ns1:p>
        </ns0:txBody>
      </ns0:sp>
      <ns0:sp>
        <ns0:nvSpPr>
          <ns0:cNvPr id="15" name="Rectangle 14"/>
          <ns0:cNvSpPr/>
          <ns0:nvPr/>
        </ns0:nvSpPr>
        <ns0:spPr>
          <ns1:xfrm>
            <ns1:off x="3355848" y="3154680"/>
            <ns1:ext cx="1188720" cy="274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3355848" y="3291839"/>
            <ns1:ext cx="242316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4455"/>
                </ns1:solidFill>
                <ns1:latin typeface="Calibri"/>
              </ns1:rPr>
              <ns1:t>Congressional speakers, C-suite VIPs, and board members — coordinated with discretion and [Provider_Company_A].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126480" y="1737360"/>
            <ns1:ext cx="2651760" cy="43891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126480" y="1737360"/>
            <ns1:ext cx="2651760" cy="502920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217920" y="1810512"/>
            <ns1:ext cx="5486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  <ns1:latin typeface="Calibri"/>
              </ns1:rPr>
              <ns1:t>03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236208" y="2331720"/>
            <ns1:ext cx="24231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0C1A3B"/>
                </ns1:solidFill>
                <ns1:latin typeface="Calibri"/>
              </ns1:rPr>
              <ns1:t>Hybrid &amp; Broadcast
Production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6236208" y="3154680"/>
            <ns1:ext cx="1188720" cy="274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6236208" y="3291839"/>
            <ns1:ext cx="242316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4455"/>
                </ns1:solidFill>
                <ns1:latin typeface="Calibri"/>
              </ns1:rPr>
              <ns1:t>Professional hybrid integration: live streaming, remote participation, and on-demand content capture.</ns1:t>
            </ns1:r>
          </ns1:p>
        </ns0:txBody>
      </ns0:sp>
      <ns0:sp>
        <ns0:nvSpPr>
          <ns0:cNvPr id="23" name="Rectangle 22"/>
          <ns0:cNvSpPr/>
          <ns0:nvPr/>
        </ns0:nvSpPr>
        <ns0:spPr>
          <ns1:xfrm>
            <ns1:off x="9006840" y="1737360"/>
            <ns1:ext cx="2651760" cy="43891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Rectangle 23"/>
          <ns0:cNvSpPr/>
          <ns0:nvPr/>
        </ns0:nvSpPr>
        <ns0:spPr>
          <ns1:xfrm>
            <ns1:off x="9006840" y="1737360"/>
            <ns1:ext cx="2651760" cy="502920"/>
          </ns1:xfrm>
          <ns1:prstGeom prst="rect">
            <ns1:avLst/>
          </ns1:prstGeom>
          <ns1:solidFill>
            <ns1:srgbClr val="7B1F2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9098280" y="1810512"/>
            <ns1:ext cx="5486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  <ns1:latin typeface="Calibri"/>
              </ns1:rPr>
              <ns1:t>04</ns1:t>
            </ns1:r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9116567" y="2331720"/>
            <ns1:ext cx="24231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0C1A3B"/>
                </ns1:solidFill>
                <ns1:latin typeface="Calibri"/>
              </ns1:rPr>
              <ns1:t>Full-Service
Logistics Management</ns1:t>
            </ns1:r>
          </ns1:p>
        </ns0:txBody>
      </ns0:sp>
      <ns0:sp>
        <ns0:nvSpPr>
          <ns0:cNvPr id="27" name="Rectangle 26"/>
          <ns0:cNvSpPr/>
          <ns0:nvPr/>
        </ns0:nvSpPr>
        <ns0:spPr>
          <ns1:xfrm>
            <ns1:off x="9116567" y="3154680"/>
            <ns1:ext cx="1188720" cy="27432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9116567" y="3291839"/>
            <ns1:ext cx="242316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4455"/>
                </ns1:solidFill>
                <ns1:latin typeface="Calibri"/>
              </ns1:rPr>
              <ns1:t>Decor, catering, transportation, A/V, registration, on-site staffing — one fully integrated partner.</ns1:t>
            </ns1:r>
          </ns1:p>
        </ns0:txBody>
      </ns0:sp>
      <ns0:sp>
        <ns0:nvSpPr>
          <ns0:cNvPr id="29" name="Rectangle 28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0" name="TextBox 29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0C1A3B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TextBox 1"/>
          <ns0:cNvSpPr txBox="1"/>
          <ns0:nvPr/>
        </ns0:nvSpPr>
        <ns0:spPr>
          <ns1:xfrm>
            <ns1:off x="457200" y="274320"/>
            <ns1:ext cx="91440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02B"/>
                </ns1:solidFill>
                <ns1:latin typeface="Calibri"/>
              </ns1:rPr>
              <ns1:t>SCOPE &amp; INVESTMENT</ns1:t>
            </ns1:r>
          </ns1:p>
        </ns0:txBody>
      </ns0:sp>
      <ns0:sp>
        <ns0:nvSpPr>
          <ns0:cNvPr id="3" name="Rectangle 2"/>
          <ns0:cNvSpPr/>
          <ns0:nvPr/>
        </ns0:nvSpPr>
        <ns0:spPr>
          <ns1:xfrm>
            <ns1:off x="457200" y="822960"/>
            <ns1:ext cx="457200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91440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400" b="1" i="0">
                <ns1:solidFill>
                  <ns1:srgbClr val="FFFFFF"/>
                </ns1:solidFill>
                <ns1:latin typeface="Calibri"/>
              </ns1:rPr>
              <ns1:t>What's Included in Full-Service Association Event Production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365760" y="1691640"/>
            <ns1:ext cx="11430000" cy="475488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548640" y="1764792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Full-Service Event Planning &amp; Production Management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583680" y="1764792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8321040" y="1764792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Core engagement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365760" y="2185416"/>
            <ns1:ext cx="11430000" cy="475488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48640" y="2258568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Site Selection &amp; Contract Negotiation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6583680" y="2258568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8321040" y="2258568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Preferred hotel rates secured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65760" y="2679192"/>
            <ns1:ext cx="11430000" cy="475488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548640" y="2752344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Speaker, VIP &amp; Board Member Coordination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583680" y="2752344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8321040" y="2752344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Travel, prep, on-site escort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365760" y="3172968"/>
            <ns1:ext cx="11430000" cy="475488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548640" y="3246120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Hybrid Broadcast &amp; Live Streaming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583680" y="3246120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E89070"/>
                </ns1:solidFill>
                <ns1:latin typeface="Calibri"/>
              </ns1:rPr>
              <ns1:t>TBD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8321040" y="3246120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Scope-dependent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365760" y="3666744"/>
            <ns1:ext cx="11430000" cy="475488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548640" y="3739896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Decor, Catering &amp; Hospitality</ns1:t>
            </ns1:r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583680" y="3739896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E89070"/>
                </ns1:solidFill>
                <ns1:latin typeface="Calibri"/>
              </ns1:rPr>
              <ns1:t>TBD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8321040" y="3739896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Per client selections</ns1:t>
            </ns1:r>
          </ns1:p>
        </ns0:txBody>
      </ns0:sp>
      <ns0:sp>
        <ns0:nvSpPr>
          <ns0:cNvPr id="25" name="Rectangle 24"/>
          <ns0:cNvSpPr/>
          <ns0:nvPr/>
        </ns0:nvSpPr>
        <ns0:spPr>
          <ns1:xfrm>
            <ns1:off x="365760" y="4160520"/>
            <ns1:ext cx="11430000" cy="475488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548640" y="4233672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On-Site Production Staffing</ns1:t>
            </ns1:r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6583680" y="4233672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8321040" y="4233672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Full event-day team</ns1:t>
            </ns1:r>
          </ns1:p>
        </ns0:txBody>
      </ns0:sp>
      <ns0:sp>
        <ns0:nvSpPr>
          <ns0:cNvPr id="29" name="Rectangle 28"/>
          <ns0:cNvSpPr/>
          <ns0:nvPr/>
        </ns0:nvSpPr>
        <ns0:spPr>
          <ns1:xfrm>
            <ns1:off x="365760" y="4654296"/>
            <ns1:ext cx="11430000" cy="475488"/>
          </ns1:xfrm>
          <ns1:prstGeom prst="rect">
            <ns1:avLst/>
          </ns1:prstGeom>
          <ns1:solidFill>
            <ns1:srgbClr val="1A2E5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0" name="TextBox 29"/>
          <ns0:cNvSpPr txBox="1"/>
          <ns0:nvPr/>
        </ns0:nvSpPr>
        <ns0:spPr>
          <ns1:xfrm>
            <ns1:off x="548640" y="4727448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Registration Management</ns1:t>
            </ns1:r>
          </ns1:p>
        </ns0:txBody>
      </ns0:sp>
      <ns0:sp>
        <ns0:nvSpPr>
          <ns0:cNvPr id="31" name="TextBox 30"/>
          <ns0:cNvSpPr txBox="1"/>
          <ns0:nvPr/>
        </ns0:nvSpPr>
        <ns0:spPr>
          <ns1:xfrm>
            <ns1:off x="6583680" y="4727448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32" name="TextBox 31"/>
          <ns0:cNvSpPr txBox="1"/>
          <ns0:nvPr/>
        </ns0:nvSpPr>
        <ns0:spPr>
          <ns1:xfrm>
            <ns1:off x="8321040" y="4727448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Online platform + on-site staff</ns1:t>
            </ns1:r>
          </ns1:p>
        </ns0:txBody>
      </ns0:sp>
      <ns0:sp>
        <ns0:nvSpPr>
          <ns0:cNvPr id="33" name="Rectangle 32"/>
          <ns0:cNvSpPr/>
          <ns0:nvPr/>
        </ns0:nvSpPr>
        <ns0:spPr>
          <ns1:xfrm>
            <ns1:off x="365760" y="5148072"/>
            <ns1:ext cx="11430000" cy="475488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4" name="TextBox 33"/>
          <ns0:cNvSpPr txBox="1"/>
          <ns0:nvPr/>
        </ns0:nvSpPr>
        <ns0:spPr>
          <ns1:xfrm>
            <ns1:off x="548640" y="5221224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Run-of-Show &amp; Master Timeline</ns1:t>
            </ns1:r>
          </ns1:p>
        </ns0:txBody>
      </ns0:sp>
      <ns0:sp>
        <ns0:nvSpPr>
          <ns0:cNvPr id="35" name="TextBox 34"/>
          <ns0:cNvSpPr txBox="1"/>
          <ns0:nvPr/>
        </ns0:nvSpPr>
        <ns0:spPr>
          <ns1:xfrm>
            <ns1:off x="6583680" y="5221224"/>
            <ns1:ext cx="16459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C9A02B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36" name="TextBox 35"/>
          <ns0:cNvSpPr txBox="1"/>
          <ns0:nvPr/>
        </ns0:nvSpPr>
        <ns0:spPr>
          <ns1:xfrm>
            <ns1:off x="8321040" y="5221224"/>
            <ns1:ext cx="338328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0C8D6"/>
                </ns1:solidFill>
                <ns1:latin typeface="Calibri"/>
              </ns1:rPr>
              <ns1:t>Owned and managed by [Provider_Company_A]</ns1:t>
            </ns1:r>
          </ns1:p>
        </ns0:txBody>
      </ns0:sp>
      <ns0:sp>
        <ns0:nvSpPr>
          <ns0:cNvPr id="37" name="TextBox 36"/>
          <ns0:cNvSpPr txBox="1"/>
          <ns0:nvPr/>
        </ns0:nvSpPr>
        <ns0:spPr>
          <ns1:xfrm>
            <ns1:off x="457200" y="6172200"/>
            <ns1:ext cx="10972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1">
                <ns1:solidFill>
                  <ns1:srgbClr val="C9A02B"/>
                </ns1:solidFill>
                <ns1:latin typeface="Calibri"/>
              </ns1:rPr>
              <ns1:t>Typical Lead Time: 5-6 months  |  Discovery call available at your convenience</ns1:t>
            </ns1:r>
          </ns1:p>
        </ns0:txBody>
      </ns0:sp>
      <ns0:sp>
        <ns0:nvSpPr>
          <ns0:cNvPr id="38" name="Rectangle 37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C1A3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9" name="TextBox 38"/>
          <ns0:cNvSpPr txBox="1"/>
          <ns0:nvPr/>
        </ns0:nvSpPr>
        <ns0:spPr>
          <ns1:xfrm>
            <ns1:off x="365760" y="6556248"/>
            <ns1:ext cx="11460175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900" b="0" i="0">
                <ns1:solidFill>
                  <ns1:srgbClr val="C0C8D6"/>
                </ns1:solidFill>
                <ns1:latin typeface="Calibri"/>
              </ns1:rPr>
              <ns1:t>[Provider_Company_A] Meetings &amp; Events  |  [Company_Website_A]  |  Washington, D.C.</ns1:t>
            </ns1:r>
          </ns1:p>
        </ns0:txBody>
      </ns0:sp>
    </ns0:spTree>
  </ns0:cSld>
  <ns0:clrMapOvr>
    <ns1:masterClrMapping/>
  </ns0:clrMapOvr>
</ns0:sld>
</file>

<file path=ppt/slides/slide8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C1A3B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concept2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C1A3B">
              <ns1:alpha val="60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548640" y="731520"/>
            <ns1:ext cx="10972800" cy="1737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4600" b="1" i="0">
                <ns1:solidFill>
                  <ns1:srgbClr val="FFFFFF"/>
                </ns1:solidFill>
                <ns1:latin typeface="Calibri"/>
              </ns1:rPr>
              <ns1:t>THE NEXT STEP —
LET'S TALK.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3200400" y="2606040"/>
            <ns1:ext cx="5760720" cy="41148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1371600" y="2743200"/>
            <ns1:ext cx="941832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C0C8D6"/>
                </ns1:solidFill>
                <ns1:latin typeface="Calibri"/>
              </ns1:rPr>
              <ns1:t>[Provider_Company_A] Meetings &amp; Events would be honored to support [Prospect_Company_A]'s 2027 event calendar.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1371600" y="3429000"/>
            <ns1:ext cx="94183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02B"/>
                </ns1:solidFill>
                <ns1:latin typeface="Calibri"/>
              </ns1:rPr>
              <ns1:t>[Company_Website_A]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3474720" y="4114800"/>
            <ns1:ext cx="5239512" cy="777240"/>
          </ns1:xfrm>
          <ns1:prstGeom prst="rect">
            <ns1:avLst/>
          </ns1:prstGeom>
          <ns1:solidFill>
            <ns1:srgbClr val="C9A02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3566160" y="4178808"/>
            <ns1:ext cx="502920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0C1A3B"/>
                </ns1:solidFill>
                <ns1:latin typeface="Calibri"/>
              </ns1:rPr>
              <ns1:t>Schedule a Discovery Conversation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457200" y="6035040"/>
            <ns1:ext cx="1124712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0" i="0">
                <ns1:solidFill>
                  <ns1:srgbClr val="C0C8D6"/>
                </ns1:solidFill>
                <ns1:latin typeface="Calibri"/>
              </ns1:rPr>
              <ns1:t>[Provider_Company_A] Meetings &amp; Events  |  Washington, D.C.  |  Full-Service Corporate Event Planning &amp; Production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