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13A4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ver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13A4A">
              <ns1:alpha val="60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365760"/>
            <ns1:ext cx="82296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8D4DC"/>
                </ns1:solidFill>
                <ns1:latin typeface="Calibri"/>
              </ns1:rPr>
              <ns1:t>[Provider_Company_A] MEETINGS &amp; EVENTS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457200" y="1005840"/>
            <ns1:ext cx="5486400" cy="36576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1115568"/>
            <ns1:ext cx="8686800" cy="1920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4600" b="1" i="0">
                <ns1:solidFill>
                  <ns1:srgbClr val="FFFFFF"/>
                </ns1:solidFill>
                <ns1:latin typeface="Calibri"/>
              </ns1:rPr>
              <ns1:t>[Prospect_Company_A] [Prospect_Company_A]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3108960"/>
            <ns1:ext cx="82296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800" b="0" i="0">
                <ns1:solidFill>
                  <ns1:srgbClr val="1BA7D4"/>
                </ns1:solidFill>
                <ns1:latin typeface="Calibri"/>
              </ns1:rPr>
              <ns1:t>A Full-Service Conference &amp; Executive Event Production Proposal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3657600"/>
            <ns1:ext cx="82296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0" i="0">
                <ns1:solidFill>
                  <ns1:srgbClr val="B0C8D4"/>
                </ns1:solidFill>
                <ns1:latin typeface="Calibri"/>
              </ns1:rPr>
              <ns1:t>Proposed: October 2026  |  JW Marriott Washington, DC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B0C8D4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2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F2F7F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5852160" cy="685800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Rectangle 2"/>
          <ns0:cNvSpPr/>
          <ns0:nvPr/>
        </ns0:nvSpPr>
        <ns0:spPr>
          <ns1:xfrm>
            <ns1:off x="457200" y="1051560"/>
            <ns1:ext cx="2286000" cy="36576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457200"/>
            <ns1:ext cx="50292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1BA7D4"/>
                </ns1:solidFill>
                <ns1:latin typeface="Calibri"/>
              </ns1:rPr>
              <ns1:t>A PROPOSAL FROM [Provider_Company_A]</ns1:t>
            </ns1:r>
          </ns1:p>
        </ns0:txBody>
      </ns0:sp>
      <ns0:sp>
        <ns0:nvSpPr>
          <ns0:cNvPr id="5" name="TextBox 4"/>
          <ns0:cNvSpPr txBox="1"/>
          <ns0:nvPr/>
        </ns0:nvSpPr>
        <ns0:spPr>
          <ns1:xfrm>
            <ns1:off x="457200" y="1188720"/>
            <ns1:ext cx="5029200" cy="13716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3000" b="1" i="0">
                <ns1:solidFill>
                  <ns1:srgbClr val="FFFFFF"/>
                </ns1:solidFill>
                <ns1:latin typeface="Calibri"/>
              </ns1:rPr>
              <ns1:t>Elevating the In-Person
Conference Experience</ns1:t>
            </ns1:r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457200" y="2697480"/>
            <ns1:ext cx="51206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8D4"/>
                </ns1:solidFill>
                <ns1:latin typeface="Calibri"/>
              </ns1:rPr>
              <ns1:t>• Elevating the air travel experience starts with elevating the events that shape it.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3300984"/>
            <ns1:ext cx="51206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8D4"/>
                </ns1:solidFill>
                <ns1:latin typeface="Calibri"/>
              </ns1:rPr>
              <ns1:t>• [Provider_Company_A] designs and produces high-touch conferences, leadership forums, and executive programs.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57200" y="3904488"/>
            <ns1:ext cx="51206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8D4"/>
                </ns1:solidFill>
                <ns1:latin typeface="Calibri"/>
              </ns1:rPr>
              <ns1:t>• Headquartered in Washington, D.C. — serving global associations and industry leaders.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457200" y="4507992"/>
            <ns1:ext cx="5120640" cy="5486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B0C8D4"/>
                </ns1:solidFill>
                <ns1:latin typeface="Calibri"/>
              </ns1:rPr>
              <ns1:t>• We are ready to partner with [Prospect_Company_A] on its next North America gathering.</ns1:t>
            </ns1:r>
          </ns1:p>
        </ns0:txBody>
      </ns0:sp>
      <ns0:pic>
        <ns0:nvPicPr>
          <ns0:cNvPr id="10" name="Picture 9" descr="concept1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5943600" y="731520"/>
            <ns1:ext cx="5760720" cy="5394960"/>
          </ns1:xfrm>
          <ns1:prstGeom prst="rect">
            <ns1:avLst/>
          </ns1:prstGeom>
        </ns0:spPr>
      </ns0:pic>
      <ns0:sp>
        <ns0:nvSpPr>
          <ns0:cNvPr id="11" name="Rectangle 10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B0C8D4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3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13A4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457200" y="822960"/>
            <ns1:ext cx="2743200" cy="36576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457200" y="27432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1BA7D4"/>
                </ns1:solidFill>
                <ns1:latin typeface="Calibri"/>
              </ns1:rPr>
              <ns1:t>THE [Prospect_Company_A] OPPORTUNITY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60120"/>
            <ns1:ext cx="10972800" cy="11887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600" b="1" i="0">
                <ns1:solidFill>
                  <ns1:srgbClr val="FFFFFF"/>
                </ns1:solidFill>
                <ns1:latin typeface="Calibri"/>
              </ns1:rPr>
              <ns1:t>Your members expect first-class execution
at every event touchpoint — we deliver exactly that.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3291840"/>
            <ns1:ext cx="2651760" cy="2788920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365760" y="3291840"/>
            <ns1:ext cx="2651760" cy="73152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93776" y="3419856"/>
            <ns1:ext cx="2395728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1BA7D4"/>
                </ns1:solidFill>
                <ns1:latin typeface="Calibri"/>
              </ns1:rPr>
              <ns1:t>Global Membership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93776" y="3950208"/>
            <ns1:ext cx="2395728" cy="1920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C8D4"/>
                </ns1:solidFill>
                <ns1:latin typeface="Calibri"/>
              </ns1:rPr>
              <ns1:t>Hundreds of airlines, airports, alliances, and key supplier partners — all demanding flawless coordination.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246120" y="3291840"/>
            <ns1:ext cx="2651760" cy="2788920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Rectangle 9"/>
          <ns0:cNvSpPr/>
          <ns0:nvPr/>
        </ns0:nvSpPr>
        <ns0:spPr>
          <ns1:xfrm>
            <ns1:off x="3246120" y="3291840"/>
            <ns1:ext cx="2651760" cy="7315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3374136" y="3419856"/>
            <ns1:ext cx="2395728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C8D4DC"/>
                </ns1:solidFill>
                <ns1:latin typeface="Calibri"/>
              </ns1:rPr>
              <ns1:t>Multi-Format Events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3374136" y="3950208"/>
            <ns1:ext cx="2395728" cy="1920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C8D4"/>
                </ns1:solidFill>
                <ns1:latin typeface="Calibri"/>
              </ns1:rPr>
              <ns1:t>[Prospect_Company_A] runs global expos, TECH conferences, content markets, and regional forums — each with distinct needs.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6126480" y="3291840"/>
            <ns1:ext cx="2651760" cy="2788920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Rectangle 13"/>
          <ns0:cNvSpPr/>
          <ns0:nvPr/>
        </ns0:nvSpPr>
        <ns0:spPr>
          <ns1:xfrm>
            <ns1:off x="6126480" y="3291840"/>
            <ns1:ext cx="2651760" cy="73152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254496" y="3419856"/>
            <ns1:ext cx="2395728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1BA7D4"/>
                </ns1:solidFill>
                <ns1:latin typeface="Calibri"/>
              </ns1:rPr>
              <ns1:t>Executive Audience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6254496" y="3950208"/>
            <ns1:ext cx="2395728" cy="1920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C8D4"/>
                </ns1:solidFill>
                <ns1:latin typeface="Calibri"/>
              </ns1:rPr>
              <ns1:t>Your attendees are senior airline and airport executives who expect a premium, [Provider_Company_A]-delivered experience.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9006840" y="3291840"/>
            <ns1:ext cx="2651760" cy="2788920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9006840" y="3291840"/>
            <ns1:ext cx="2651760" cy="7315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9134856" y="3419856"/>
            <ns1:ext cx="2395728" cy="47548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500" b="1" i="0">
                <ns1:solidFill>
                  <ns1:srgbClr val="C8D4DC"/>
                </ns1:solidFill>
                <ns1:latin typeface="Calibri"/>
              </ns1:rPr>
              <ns1:t>Hybrid Capability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9134856" y="3950208"/>
            <ns1:ext cx="2395728" cy="1920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B0C8D4"/>
                </ns1:solidFill>
                <ns1:latin typeface="Calibri"/>
              </ns1:rPr>
              <ns1:t>Remote participation, live streaming, and multi-city programs require sophisticated technical production.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B0C8D4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4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F2F7F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venue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5943600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6035040" y="0"/>
            <ns1:ext cx="6156655" cy="685800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6309360" y="347472"/>
            <ns1:ext cx="54864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1BA7D4"/>
                </ns1:solidFill>
                <ns1:latin typeface="Calibri"/>
              </ns1:rPr>
              <ns1:t>PROPOSED CONCEPT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6309360" y="859536"/>
            <ns1:ext cx="3657600" cy="36576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6309360" y="987552"/>
            <ns1:ext cx="5486400" cy="12344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800" b="1" i="0">
                <ns1:solidFill>
                  <ns1:srgbClr val="012A36"/>
                </ns1:solidFill>
                <ns1:latin typeface="Calibri"/>
              </ns1:rPr>
              <ns1:t>[Prospect_Company_A] [Prospect_Company_A]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309360" y="2377440"/>
            <ns1:ext cx="192024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Venue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8046720" y="2377440"/>
            <ns1:ext cx="384048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12A36"/>
                </ns1:solidFill>
                <ns1:latin typeface="Calibri"/>
              </ns1:rPr>
              <ns1:t>JW Marriott Washington, DC</ns1:t>
            </ns1:r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6309360" y="2871216"/>
            <ns1:ext cx="192024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Date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046720" y="2871216"/>
            <ns1:ext cx="384048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12A36"/>
                </ns1:solidFill>
                <ns1:latin typeface="Calibri"/>
              </ns1:rPr>
              <ns1:t>Proposed: October 2026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309360" y="3364992"/>
            <ns1:ext cx="192024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Format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8046720" y="3364992"/>
            <ns1:ext cx="384048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12A36"/>
                </ns1:solidFill>
                <ns1:latin typeface="Calibri"/>
              </ns1:rPr>
              <ns1:t>2-day executive forum: keynotes, roundtables, networking reception, awards dinner</ns1:t>
            </ns1:r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6309360" y="3858768"/>
            <ns1:ext cx="192024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Capacity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8046720" y="3858768"/>
            <ns1:ext cx="384048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12A36"/>
                </ns1:solidFill>
                <ns1:latin typeface="Calibri"/>
              </ns1:rPr>
              <ns1:t>100-200 attendees  |  Hybrid broadcast option available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309360" y="4352544"/>
            <ns1:ext cx="192024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By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046720" y="4352544"/>
            <ns1:ext cx="3840480" cy="384048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012A36"/>
                </ns1:solidFill>
                <ns1:latin typeface="Calibri"/>
              </ns1:rPr>
              <ns1:t>[Provider_Company_A] Meetings &amp; Events — full-service, end-to-end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B0C8D4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5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13A4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TextBox 1"/>
          <ns0:cNvSpPr txBox="1"/>
          <ns0:nvPr/>
        </ns0:nvSpPr>
        <ns0:spPr>
          <ns1:xfrm>
            <ns1:off x="457200" y="228600"/>
            <ns1:ext cx="914400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1BA7D4"/>
                </ns1:solidFill>
                <ns1:latin typeface="Calibri"/>
              </ns1:rPr>
              <ns1:t>VENUE &amp; FLOOR PLAN</ns1:t>
            </ns1:r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457200" y="658368"/>
            <ns1:ext cx="10972800" cy="5029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100" b="1" i="0">
                <ns1:solidFill>
                  <ns1:srgbClr val="FFFFFF"/>
                </ns1:solidFill>
                <ns1:latin typeface="Calibri"/>
              </ns1:rPr>
              <ns1:t>JW Marriott Washington, DC  |  1331 Pennsylvania Avenue NW</ns1:t>
            </ns1:r>
          </ns1:p>
        </ns0:txBody>
      </ns0:sp>
      <ns0:sp>
        <ns0:nvSpPr>
          <ns0:cNvPr id="4" name="Rectangle 3"/>
          <ns0:cNvSpPr/>
          <ns0:nvPr/>
        </ns0:nvSpPr>
        <ns0:spPr>
          <ns1:xfrm>
            <ns1:off x="457200" y="1207008"/>
            <ns1:ext cx="10972800" cy="27432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pic>
        <ns0:nvPicPr>
          <ns0:cNvPr id="5" name="Picture 4" descr="floorplan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365760" y="1335024"/>
            <ns1:ext cx="7772400" cy="4434840"/>
          </ns1:xfrm>
          <ns1:prstGeom prst="rect">
            <ns1:avLst/>
          </ns1:prstGeom>
        </ns0:spPr>
      </ns0:pic>
      <ns0:sp>
        <ns0:nvSpPr>
          <ns0:cNvPr id="6" name="Rectangle 5"/>
          <ns0:cNvSpPr/>
          <ns0:nvPr/>
        </ns0:nvSpPr>
        <ns0:spPr>
          <ns1:xfrm>
            <ns1:off x="8412480" y="1417320"/>
            <ns1:ext cx="164592" cy="256032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8686800" y="1417320"/>
            <ns1:ext cx="32918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Plenary Hall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8686800" y="1673352"/>
            <ns1:ext cx="329184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B0C8D4"/>
                </ns1:solidFill>
                <ns1:latin typeface="Calibri"/>
              </ns1:rPr>
              <ns1:t>Main stage, 200-cap theater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8412480" y="2194560"/>
            <ns1:ext cx="164592" cy="25603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8686800" y="2194560"/>
            <ns1:ext cx="32918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C8D4DC"/>
                </ns1:solidFill>
                <ns1:latin typeface="Calibri"/>
              </ns1:rPr>
              <ns1:t>Roundtable Pods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8686800" y="2450592"/>
            <ns1:ext cx="329184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B0C8D4"/>
                </ns1:solidFill>
                <ns1:latin typeface="Calibri"/>
              </ns1:rPr>
              <ns1:t>Executive breakout sessions</ns1:t>
            </ns1:r>
          </ns1:p>
        </ns0:txBody>
      </ns0:sp>
      <ns0:sp>
        <ns0:nvSpPr>
          <ns0:cNvPr id="12" name="Rectangle 11"/>
          <ns0:cNvSpPr/>
          <ns0:nvPr/>
        </ns0:nvSpPr>
        <ns0:spPr>
          <ns1:xfrm>
            <ns1:off x="8412480" y="2971800"/>
            <ns1:ext cx="164592" cy="256032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8686800" y="2971800"/>
            <ns1:ext cx="32918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Registration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8686800" y="3227832"/>
            <ns1:ext cx="329184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B0C8D4"/>
                </ns1:solidFill>
                <ns1:latin typeface="Calibri"/>
              </ns1:rPr>
              <ns1:t>Welcome + check-in hall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8412480" y="3749040"/>
            <ns1:ext cx="164592" cy="25603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686800" y="3749040"/>
            <ns1:ext cx="32918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C8D4DC"/>
                </ns1:solidFill>
                <ns1:latin typeface="Calibri"/>
              </ns1:rPr>
              <ns1:t>Networking Zone</ns1:t>
            </ns1:r>
          </ns1:p>
        </ns0:txBody>
      </ns0:sp>
      <ns0:sp>
        <ns0:nvSpPr>
          <ns0:cNvPr id="17" name="TextBox 16"/>
          <ns0:cNvSpPr txBox="1"/>
          <ns0:nvPr/>
        </ns0:nvSpPr>
        <ns0:spPr>
          <ns1:xfrm>
            <ns1:off x="8686800" y="4005072"/>
            <ns1:ext cx="329184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B0C8D4"/>
                </ns1:solidFill>
                <ns1:latin typeface="Calibri"/>
              </ns1:rPr>
              <ns1:t>Cocktail &amp; reception area</ns1:t>
            </ns1:r>
          </ns1:p>
        </ns0:txBody>
      </ns0:sp>
      <ns0:sp>
        <ns0:nvSpPr>
          <ns0:cNvPr id="18" name="Rectangle 17"/>
          <ns0:cNvSpPr/>
          <ns0:nvPr/>
        </ns0:nvSpPr>
        <ns0:spPr>
          <ns1:xfrm>
            <ns1:off x="8412480" y="4526280"/>
            <ns1:ext cx="164592" cy="256032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8686800" y="4526280"/>
            <ns1:ext cx="3291840" cy="25603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1" i="0">
                <ns1:solidFill>
                  <ns1:srgbClr val="1BA7D4"/>
                </ns1:solidFill>
                <ns1:latin typeface="Calibri"/>
              </ns1:rPr>
              <ns1:t>Hybrid Booth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686800" y="4782312"/>
            <ns1:ext cx="329184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000" b="0" i="0">
                <ns1:solidFill>
                  <ns1:srgbClr val="B0C8D4"/>
                </ns1:solidFill>
                <ns1:latin typeface="Calibri"/>
              </ns1:rPr>
              <ns1:t>AV/broadcast studio room</ns1:t>
            </ns1:r>
          </ns1:p>
        </ns0:txBody>
      </ns0:sp>
      <ns0:sp>
        <ns0:nvSpPr>
          <ns0:cNvPr id="21" name="TextBox 20"/>
          <ns0:cNvSpPr txBox="1"/>
          <ns0:nvPr/>
        </ns0:nvSpPr>
        <ns0:spPr>
          <ns1:xfrm>
            <ns1:off x="365760" y="6291072"/>
            <ns1:ext cx="7315200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900" b="0" i="1">
                <ns1:solidFill>
                  <ns1:srgbClr val="B0C8D4"/>
                </ns1:solidFill>
                <ns1:latin typeface="Calibri"/>
              </ns1:rPr>
              <ns1:t>Conceptual layout; venue floor plan not available</ns1:t>
            </ns1:r>
          </ns1:p>
        </ns0:txBody>
      </ns0:sp>
      <ns0:sp>
        <ns0:nvSpPr>
          <ns0:cNvPr id="22" name="Rectangle 21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B0C8D4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6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F2F7F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Rectangle 1"/>
          <ns0:cNvSpPr/>
          <ns0:nvPr/>
        </ns0:nvSpPr>
        <ns0:spPr>
          <ns1:xfrm>
            <ns1:off x="0" y="0"/>
            <ns1:ext cx="12191695" cy="1463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" name="TextBox 2"/>
          <ns0:cNvSpPr txBox="1"/>
          <ns0:nvPr/>
        </ns0:nvSpPr>
        <ns0:spPr>
          <ns1:xfrm>
            <ns1:off x="457200" y="18288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1BA7D4"/>
                </ns1:solidFill>
                <ns1:latin typeface="Calibri"/>
              </ns1:rPr>
              <ns1:t>OUR CAPABILITIES</ns1:t>
            </ns1:r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640080"/>
            <ns1:ext cx="109728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400" b="1" i="0">
                <ns1:solidFill>
                  <ns1:srgbClr val="FFFFFF"/>
                </ns1:solidFill>
                <ns1:latin typeface="Calibri"/>
              </ns1:rPr>
              <ns1:t>[Prospect_Company_A] — Delivered with [Provider_Company_A]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Rectangle 5"/>
          <ns0:cNvSpPr/>
          <ns0:nvPr/>
        </ns0:nvSpPr>
        <ns0:spPr>
          <ns1:xfrm>
            <ns1:off x="365760" y="1737360"/>
            <ns1:ext cx="2651760" cy="502920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45720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01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475488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12A36"/>
                </ns1:solidFill>
                <ns1:latin typeface="Calibri"/>
              </ns1:rPr>
              <ns1:t>Conference &amp;
Forum Design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475488" y="3154680"/>
            <ns1:ext cx="1188720" cy="2743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75488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Full event design from agenda architecture to on-site experience, aligned with member expectations.</ns1:t>
            </ns1:r>
          </ns1:p>
        </ns0:txBody>
      </ns0:sp>
      <ns0:sp>
        <ns0:nvSpPr>
          <ns0:cNvPr id="11" name="Rectangle 10"/>
          <ns0:cNvSpPr/>
          <ns0:nvPr/>
        </ns0:nvSpPr>
        <ns0:spPr>
          <ns1:xfrm>
            <ns1:off x="324612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2" name="Rectangle 11"/>
          <ns0:cNvSpPr/>
          <ns0:nvPr/>
        </ns0:nvSpPr>
        <ns0:spPr>
          <ns1:xfrm>
            <ns1:off x="3246120" y="1737360"/>
            <ns1:ext cx="2651760" cy="502920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3" name="TextBox 12"/>
          <ns0:cNvSpPr txBox="1"/>
          <ns0:nvPr/>
        </ns0:nvSpPr>
        <ns0:spPr>
          <ns1:xfrm>
            <ns1:off x="333756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02</ns1:t>
            </ns1:r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3355848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12A36"/>
                </ns1:solidFill>
                <ns1:latin typeface="Calibri"/>
              </ns1:rPr>
              <ns1:t>International Speaker
&amp; VIP Coordination</ns1:t>
            </ns1:r>
          </ns1:p>
        </ns0:txBody>
      </ns0:sp>
      <ns0:sp>
        <ns0:nvSpPr>
          <ns0:cNvPr id="15" name="Rectangle 14"/>
          <ns0:cNvSpPr/>
          <ns0:nvPr/>
        </ns0:nvSpPr>
        <ns0:spPr>
          <ns1:xfrm>
            <ns1:off x="3355848" y="3154680"/>
            <ns1:ext cx="1188720" cy="2743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3355848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Travel logistics, speaker prep, VIP itineraries, green room, and on-site escort — handled flawlessly.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612648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Rectangle 17"/>
          <ns0:cNvSpPr/>
          <ns0:nvPr/>
        </ns0:nvSpPr>
        <ns0:spPr>
          <ns1:xfrm>
            <ns1:off x="6126480" y="1737360"/>
            <ns1:ext cx="2651760" cy="502920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21792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03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6236208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12A36"/>
                </ns1:solidFill>
                <ns1:latin typeface="Calibri"/>
              </ns1:rPr>
              <ns1:t>Hybrid Production
&amp; Live Streaming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6236208" y="3154680"/>
            <ns1:ext cx="1188720" cy="2743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6236208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Professional broadcast integration, live streaming, and remote audience management for global reach.</ns1:t>
            </ns1:r>
          </ns1:p>
        </ns0:txBody>
      </ns0:sp>
      <ns0:sp>
        <ns0:nvSpPr>
          <ns0:cNvPr id="23" name="Rectangle 22"/>
          <ns0:cNvSpPr/>
          <ns0:nvPr/>
        </ns0:nvSpPr>
        <ns0:spPr>
          <ns1:xfrm>
            <ns1:off x="9006840" y="1737360"/>
            <ns1:ext cx="2651760" cy="4389120"/>
          </ns1:xfrm>
          <ns1:prstGeom prst="rect">
            <ns1:avLst/>
          </ns1:prstGeom>
          <ns1:solidFill>
            <ns1:srgbClr val="FFFFFF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4" name="Rectangle 23"/>
          <ns0:cNvSpPr/>
          <ns0:nvPr/>
        </ns0:nvSpPr>
        <ns0:spPr>
          <ns1:xfrm>
            <ns1:off x="9006840" y="1737360"/>
            <ns1:ext cx="2651760" cy="502920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5" name="TextBox 24"/>
          <ns0:cNvSpPr txBox="1"/>
          <ns0:nvPr/>
        </ns0:nvSpPr>
        <ns0:spPr>
          <ns1:xfrm>
            <ns1:off x="9098280" y="1810512"/>
            <ns1:ext cx="548640" cy="3657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000" b="1" i="0">
                <ns1:solidFill>
                  <ns1:srgbClr val="FFFFFF"/>
                </ns1:solidFill>
                <ns1:latin typeface="Calibri"/>
              </ns1:rPr>
              <ns1:t>04</ns1:t>
            </ns1:r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9116567" y="2331720"/>
            <ns1:ext cx="2423160" cy="7772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400" b="1" i="0">
                <ns1:solidFill>
                  <ns1:srgbClr val="012A36"/>
                </ns1:solidFill>
                <ns1:latin typeface="Calibri"/>
              </ns1:rPr>
              <ns1:t>Catering, Decor
&amp; Full Logistics</ns1:t>
            </ns1:r>
          </ns1:p>
        </ns0:txBody>
      </ns0:sp>
      <ns0:sp>
        <ns0:nvSpPr>
          <ns0:cNvPr id="27" name="Rectangle 26"/>
          <ns0:cNvSpPr/>
          <ns0:nvPr/>
        </ns0:nvSpPr>
        <ns0:spPr>
          <ns1:xfrm>
            <ns1:off x="9116567" y="3154680"/>
            <ns1:ext cx="1188720" cy="27432"/>
          </ns1:xfrm>
          <ns1:prstGeom prst="rect">
            <ns1:avLst/>
          </ns1:prstGeom>
          <ns1:solidFill>
            <ns1:srgbClr val="C8D4DC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9116567" y="3291839"/>
            <ns1:ext cx="2423160" cy="2560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200" b="0" i="0">
                <ns1:solidFill>
                  <ns1:srgbClr val="445566"/>
                </ns1:solidFill>
                <ns1:latin typeface="Calibri"/>
              </ns1:rPr>
              <ns1:t>Venue catering, decor concept, transportation, registration, A/V, and on-site staffing — all coordinated.</ns1:t>
            </ns1:r>
          </ns1:p>
        </ns0:txBody>
      </ns0:sp>
      <ns0:sp>
        <ns0:nvSpPr>
          <ns0:cNvPr id="29" name="Rectangle 28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B0C8D4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7.xml><?xml version="1.0" encoding="utf-8"?>
<ns0:sld xmlns:ns0="http://schemas.openxmlformats.org/presentationml/2006/main" xmlns:ns1="http://schemas.openxmlformats.org/drawingml/2006/main">
  <ns0:cSld>
    <ns0:bg>
      <ns0:bgPr>
        <ns1:solidFill>
          <ns1:srgbClr val="013A4A"/>
        </ns1:solidFill>
        <ns1:effectLst/>
      </ns0:bgPr>
    </ns0:bg>
    <ns0:spTree>
      <ns0:nvGrpSpPr>
        <ns0:cNvPr id="1" name=""/>
        <ns0:cNvGrpSpPr/>
        <ns0:nvPr/>
      </ns0:nvGrpSpPr>
      <ns0:grpSpPr/>
      <ns0:sp>
        <ns0:nvSpPr>
          <ns0:cNvPr id="2" name="TextBox 1"/>
          <ns0:cNvSpPr txBox="1"/>
          <ns0:nvPr/>
        </ns0:nvSpPr>
        <ns0:spPr>
          <ns1:xfrm>
            <ns1:off x="457200" y="274320"/>
            <ns1:ext cx="914400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1" i="0">
                <ns1:solidFill>
                  <ns1:srgbClr val="1BA7D4"/>
                </ns1:solidFill>
                <ns1:latin typeface="Calibri"/>
              </ns1:rPr>
              <ns1:t>SCOPE &amp; INVESTMENT</ns1:t>
            </ns1:r>
          </ns1:p>
        </ns0:txBody>
      </ns0:sp>
      <ns0:sp>
        <ns0:nvSpPr>
          <ns0:cNvPr id="3" name="Rectangle 2"/>
          <ns0:cNvSpPr/>
          <ns0:nvPr/>
        </ns0:nvSpPr>
        <ns0:spPr>
          <ns1:xfrm>
            <ns1:off x="457200" y="822960"/>
            <ns1:ext cx="4572000" cy="36576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457200" y="914400"/>
            <ns1:ext cx="1097280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2400" b="1" i="0">
                <ns1:solidFill>
                  <ns1:srgbClr val="FFFFFF"/>
                </ns1:solidFill>
                <ns1:latin typeface="Calibri"/>
              </ns1:rPr>
              <ns1:t>What's Included in Full-Service Conference Production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65760" y="1691640"/>
            <ns1:ext cx="11430000" cy="475488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548640" y="1764792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Full-Service Event Planning &amp; Production Management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6583680" y="1764792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1BA7D4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8" name="TextBox 7"/>
          <ns0:cNvSpPr txBox="1"/>
          <ns0:nvPr/>
        </ns0:nvSpPr>
        <ns0:spPr>
          <ns1:xfrm>
            <ns1:off x="8321040" y="1764792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Core engagement</ns1:t>
            </ns1:r>
          </ns1:p>
        </ns0:txBody>
      </ns0:sp>
      <ns0:sp>
        <ns0:nvSpPr>
          <ns0:cNvPr id="9" name="Rectangle 8"/>
          <ns0:cNvSpPr/>
          <ns0:nvPr/>
        </ns0:nvSpPr>
        <ns0:spPr>
          <ns1:xfrm>
            <ns1:off x="365760" y="2185416"/>
            <ns1:ext cx="11430000" cy="475488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548640" y="2258568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Site Selection &amp; Contract Negotiation</ns1:t>
            </ns1:r>
          </ns1:p>
        </ns0:txBody>
      </ns0:sp>
      <ns0:sp>
        <ns0:nvSpPr>
          <ns0:cNvPr id="11" name="TextBox 10"/>
          <ns0:cNvSpPr txBox="1"/>
          <ns0:nvPr/>
        </ns0:nvSpPr>
        <ns0:spPr>
          <ns1:xfrm>
            <ns1:off x="6583680" y="2258568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1BA7D4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12" name="TextBox 11"/>
          <ns0:cNvSpPr txBox="1"/>
          <ns0:nvPr/>
        </ns0:nvSpPr>
        <ns0:spPr>
          <ns1:xfrm>
            <ns1:off x="8321040" y="2258568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Preferred hotel rates secured</ns1:t>
            </ns1:r>
          </ns1:p>
        </ns0:txBody>
      </ns0:sp>
      <ns0:sp>
        <ns0:nvSpPr>
          <ns0:cNvPr id="13" name="Rectangle 12"/>
          <ns0:cNvSpPr/>
          <ns0:nvPr/>
        </ns0:nvSpPr>
        <ns0:spPr>
          <ns1:xfrm>
            <ns1:off x="365760" y="2679192"/>
            <ns1:ext cx="11430000" cy="475488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4" name="TextBox 13"/>
          <ns0:cNvSpPr txBox="1"/>
          <ns0:nvPr/>
        </ns0:nvSpPr>
        <ns0:spPr>
          <ns1:xfrm>
            <ns1:off x="548640" y="2752344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International Speaker &amp; VIP Coordination</ns1:t>
            </ns1:r>
          </ns1:p>
        </ns0:txBody>
      </ns0:sp>
      <ns0:sp>
        <ns0:nvSpPr>
          <ns0:cNvPr id="15" name="TextBox 14"/>
          <ns0:cNvSpPr txBox="1"/>
          <ns0:nvPr/>
        </ns0:nvSpPr>
        <ns0:spPr>
          <ns1:xfrm>
            <ns1:off x="6583680" y="2752344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1BA7D4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16" name="TextBox 15"/>
          <ns0:cNvSpPr txBox="1"/>
          <ns0:nvPr/>
        </ns0:nvSpPr>
        <ns0:spPr>
          <ns1:xfrm>
            <ns1:off x="8321040" y="2752344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Travel, prep, escort</ns1:t>
            </ns1:r>
          </ns1:p>
        </ns0:txBody>
      </ns0:sp>
      <ns0:sp>
        <ns0:nvSpPr>
          <ns0:cNvPr id="17" name="Rectangle 16"/>
          <ns0:cNvSpPr/>
          <ns0:nvPr/>
        </ns0:nvSpPr>
        <ns0:spPr>
          <ns1:xfrm>
            <ns1:off x="365760" y="3172968"/>
            <ns1:ext cx="11430000" cy="475488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18" name="TextBox 17"/>
          <ns0:cNvSpPr txBox="1"/>
          <ns0:nvPr/>
        </ns0:nvSpPr>
        <ns0:spPr>
          <ns1:xfrm>
            <ns1:off x="548640" y="3246120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Hybrid Broadcast &amp; Live Streaming Production</ns1:t>
            </ns1:r>
          </ns1:p>
        </ns0:txBody>
      </ns0:sp>
      <ns0:sp>
        <ns0:nvSpPr>
          <ns0:cNvPr id="19" name="TextBox 18"/>
          <ns0:cNvSpPr txBox="1"/>
          <ns0:nvPr/>
        </ns0:nvSpPr>
        <ns0:spPr>
          <ns1:xfrm>
            <ns1:off x="6583680" y="3246120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8D4DC"/>
                </ns1:solidFill>
                <ns1:latin typeface="Calibri"/>
              </ns1:rPr>
              <ns1:t>TBD</ns1:t>
            </ns1:r>
          </ns1:p>
        </ns0:txBody>
      </ns0:sp>
      <ns0:sp>
        <ns0:nvSpPr>
          <ns0:cNvPr id="20" name="TextBox 19"/>
          <ns0:cNvSpPr txBox="1"/>
          <ns0:nvPr/>
        </ns0:nvSpPr>
        <ns0:spPr>
          <ns1:xfrm>
            <ns1:off x="8321040" y="3246120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Based on scope</ns1:t>
            </ns1:r>
          </ns1:p>
        </ns0:txBody>
      </ns0:sp>
      <ns0:sp>
        <ns0:nvSpPr>
          <ns0:cNvPr id="21" name="Rectangle 20"/>
          <ns0:cNvSpPr/>
          <ns0:nvPr/>
        </ns0:nvSpPr>
        <ns0:spPr>
          <ns1:xfrm>
            <ns1:off x="365760" y="3666744"/>
            <ns1:ext cx="11430000" cy="475488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2" name="TextBox 21"/>
          <ns0:cNvSpPr txBox="1"/>
          <ns0:nvPr/>
        </ns0:nvSpPr>
        <ns0:spPr>
          <ns1:xfrm>
            <ns1:off x="548640" y="3739896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Decor, Catering &amp; Hospitality Coordination</ns1:t>
            </ns1:r>
          </ns1:p>
        </ns0:txBody>
      </ns0:sp>
      <ns0:sp>
        <ns0:nvSpPr>
          <ns0:cNvPr id="23" name="TextBox 22"/>
          <ns0:cNvSpPr txBox="1"/>
          <ns0:nvPr/>
        </ns0:nvSpPr>
        <ns0:spPr>
          <ns1:xfrm>
            <ns1:off x="6583680" y="3739896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C8D4DC"/>
                </ns1:solidFill>
                <ns1:latin typeface="Calibri"/>
              </ns1:rPr>
              <ns1:t>TBD</ns1:t>
            </ns1:r>
          </ns1:p>
        </ns0:txBody>
      </ns0:sp>
      <ns0:sp>
        <ns0:nvSpPr>
          <ns0:cNvPr id="24" name="TextBox 23"/>
          <ns0:cNvSpPr txBox="1"/>
          <ns0:nvPr/>
        </ns0:nvSpPr>
        <ns0:spPr>
          <ns1:xfrm>
            <ns1:off x="8321040" y="3739896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Per selections</ns1:t>
            </ns1:r>
          </ns1:p>
        </ns0:txBody>
      </ns0:sp>
      <ns0:sp>
        <ns0:nvSpPr>
          <ns0:cNvPr id="25" name="Rectangle 24"/>
          <ns0:cNvSpPr/>
          <ns0:nvPr/>
        </ns0:nvSpPr>
        <ns0:spPr>
          <ns1:xfrm>
            <ns1:off x="365760" y="4160520"/>
            <ns1:ext cx="11430000" cy="475488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26" name="TextBox 25"/>
          <ns0:cNvSpPr txBox="1"/>
          <ns0:nvPr/>
        </ns0:nvSpPr>
        <ns0:spPr>
          <ns1:xfrm>
            <ns1:off x="548640" y="4233672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On-Site Production Staffing</ns1:t>
            </ns1:r>
          </ns1:p>
        </ns0:txBody>
      </ns0:sp>
      <ns0:sp>
        <ns0:nvSpPr>
          <ns0:cNvPr id="27" name="TextBox 26"/>
          <ns0:cNvSpPr txBox="1"/>
          <ns0:nvPr/>
        </ns0:nvSpPr>
        <ns0:spPr>
          <ns1:xfrm>
            <ns1:off x="6583680" y="4233672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1BA7D4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28" name="TextBox 27"/>
          <ns0:cNvSpPr txBox="1"/>
          <ns0:nvPr/>
        </ns0:nvSpPr>
        <ns0:spPr>
          <ns1:xfrm>
            <ns1:off x="8321040" y="4233672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Full event-day team</ns1:t>
            </ns1:r>
          </ns1:p>
        </ns0:txBody>
      </ns0:sp>
      <ns0:sp>
        <ns0:nvSpPr>
          <ns0:cNvPr id="29" name="Rectangle 28"/>
          <ns0:cNvSpPr/>
          <ns0:nvPr/>
        </ns0:nvSpPr>
        <ns0:spPr>
          <ns1:xfrm>
            <ns1:off x="365760" y="4654296"/>
            <ns1:ext cx="11430000" cy="475488"/>
          </ns1:xfrm>
          <ns1:prstGeom prst="rect">
            <ns1:avLst/>
          </ns1:prstGeom>
          <ns1:solidFill>
            <ns1:srgbClr val="025F78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0" name="TextBox 29"/>
          <ns0:cNvSpPr txBox="1"/>
          <ns0:nvPr/>
        </ns0:nvSpPr>
        <ns0:spPr>
          <ns1:xfrm>
            <ns1:off x="548640" y="4727448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Registration Management (Online + On-Site)</ns1:t>
            </ns1:r>
          </ns1:p>
        </ns0:txBody>
      </ns0:sp>
      <ns0:sp>
        <ns0:nvSpPr>
          <ns0:cNvPr id="31" name="TextBox 30"/>
          <ns0:cNvSpPr txBox="1"/>
          <ns0:nvPr/>
        </ns0:nvSpPr>
        <ns0:spPr>
          <ns1:xfrm>
            <ns1:off x="6583680" y="4727448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1BA7D4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2" name="TextBox 31"/>
          <ns0:cNvSpPr txBox="1"/>
          <ns0:nvPr/>
        </ns0:nvSpPr>
        <ns0:spPr>
          <ns1:xfrm>
            <ns1:off x="8321040" y="4727448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Platform + staff</ns1:t>
            </ns1:r>
          </ns1:p>
        </ns0:txBody>
      </ns0:sp>
      <ns0:sp>
        <ns0:nvSpPr>
          <ns0:cNvPr id="33" name="Rectangle 32"/>
          <ns0:cNvSpPr/>
          <ns0:nvPr/>
        </ns0:nvSpPr>
        <ns0:spPr>
          <ns1:xfrm>
            <ns1:off x="365760" y="5148072"/>
            <ns1:ext cx="11430000" cy="475488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4" name="TextBox 33"/>
          <ns0:cNvSpPr txBox="1"/>
          <ns0:nvPr/>
        </ns0:nvSpPr>
        <ns0:spPr>
          <ns1:xfrm>
            <ns1:off x="548640" y="5221224"/>
            <ns1:ext cx="594360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0" i="0">
                <ns1:solidFill>
                  <ns1:srgbClr val="FFFFFF"/>
                </ns1:solidFill>
                <ns1:latin typeface="Calibri"/>
              </ns1:rPr>
              <ns1:t>Master Run-of-Show &amp; Timeline</ns1:t>
            </ns1:r>
          </ns1:p>
        </ns0:txBody>
      </ns0:sp>
      <ns0:sp>
        <ns0:nvSpPr>
          <ns0:cNvPr id="35" name="TextBox 34"/>
          <ns0:cNvSpPr txBox="1"/>
          <ns0:nvPr/>
        </ns0:nvSpPr>
        <ns0:spPr>
          <ns1:xfrm>
            <ns1:off x="6583680" y="5221224"/>
            <ns1:ext cx="164592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300" b="1" i="0">
                <ns1:solidFill>
                  <ns1:srgbClr val="1BA7D4"/>
                </ns1:solidFill>
                <ns1:latin typeface="Calibri"/>
              </ns1:rPr>
              <ns1:t>Included</ns1:t>
            </ns1:r>
          </ns1:p>
        </ns0:txBody>
      </ns0:sp>
      <ns0:sp>
        <ns0:nvSpPr>
          <ns0:cNvPr id="36" name="TextBox 35"/>
          <ns0:cNvSpPr txBox="1"/>
          <ns0:nvPr/>
        </ns0:nvSpPr>
        <ns0:spPr>
          <ns1:xfrm>
            <ns1:off x="8321040" y="5221224"/>
            <ns1:ext cx="3383280" cy="347472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0">
                <ns1:solidFill>
                  <ns1:srgbClr val="B0C8D4"/>
                </ns1:solidFill>
                <ns1:latin typeface="Calibri"/>
              </ns1:rPr>
              <ns1:t>Owned by [Provider_Company_A]</ns1:t>
            </ns1:r>
          </ns1:p>
        </ns0:txBody>
      </ns0:sp>
      <ns0:sp>
        <ns0:nvSpPr>
          <ns0:cNvPr id="37" name="TextBox 36"/>
          <ns0:cNvSpPr txBox="1"/>
          <ns0:nvPr/>
        </ns0:nvSpPr>
        <ns0:spPr>
          <ns1:xfrm>
            <ns1:off x="457200" y="6172200"/>
            <ns1:ext cx="10972800" cy="3200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l"/>
            <ns1:r>
              <ns1:rPr sz="1100" b="0" i="1">
                <ns1:solidFill>
                  <ns1:srgbClr val="1BA7D4"/>
                </ns1:solidFill>
                <ns1:latin typeface="Calibri"/>
              </ns1:rPr>
              <ns1:t>Typical Lead Time: 4-6 months  |  Discovery call available at your convenience</ns1:t>
            </ns1:r>
          </ns1:p>
        </ns0:txBody>
      </ns0:sp>
      <ns0:sp>
        <ns0:nvSpPr>
          <ns0:cNvPr id="38" name="Rectangle 37"/>
          <ns0:cNvSpPr/>
          <ns0:nvPr/>
        </ns0:nvSpPr>
        <ns0:spPr>
          <ns1:xfrm>
            <ns1:off x="0" y="6537960"/>
            <ns1:ext cx="12191695" cy="320040"/>
          </ns1:xfrm>
          <ns1:prstGeom prst="rect">
            <ns1:avLst/>
          </ns1:prstGeom>
          <ns1:solidFill>
            <ns1:srgbClr val="013A4A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39" name="TextBox 38"/>
          <ns0:cNvSpPr txBox="1"/>
          <ns0:nvPr/>
        </ns0:nvSpPr>
        <ns0:spPr>
          <ns1:xfrm>
            <ns1:off x="365760" y="6556248"/>
            <ns1:ext cx="11460175" cy="27432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900" b="0" i="0">
                <ns1:solidFill>
                  <ns1:srgbClr val="B0C8D4"/>
                </ns1:solidFill>
                <ns1:latin typeface="Calibri"/>
              </ns1:rPr>
              <ns1:t>[Provider_Company_A] Meetings &amp; Events  |  [Company_Website_A]  |  Washington, D.C.</ns1:t>
            </ns1:r>
          </ns1:p>
        </ns0:txBody>
      </ns0:sp>
    </ns0:spTree>
  </ns0:cSld>
  <ns0:clrMapOvr>
    <ns1:masterClrMapping/>
  </ns0:clrMapOvr>
</ns0:sld>
</file>

<file path=ppt/slides/slide8.xml><?xml version="1.0" encoding="utf-8"?>
<ns0:sld xmlns:ns0="http://schemas.openxmlformats.org/presentationml/2006/main" xmlns:ns1="http://schemas.openxmlformats.org/drawingml/2006/main" xmlns:ns2="http://schemas.openxmlformats.org/officeDocument/2006/relationships">
  <ns0:cSld>
    <ns0:bg>
      <ns0:bgPr>
        <ns1:solidFill>
          <ns1:srgbClr val="013A4A"/>
        </ns1:solidFill>
        <ns1:effectLst/>
      </ns0:bgPr>
    </ns0:bg>
    <ns0:spTree>
      <ns0:nvGrpSpPr>
        <ns0:cNvPr id="1" name=""/>
        <ns0:cNvGrpSpPr/>
        <ns0:nvPr/>
      </ns0:nvGrpSpPr>
      <ns0:grpSpPr/>
      <ns0:pic>
        <ns0:nvPicPr>
          <ns0:cNvPr id="2" name="Picture 1" descr="concept2.jpg"/>
          <ns0:cNvPicPr>
            <ns1:picLocks noChangeAspect="1"/>
          </ns0:cNvPicPr>
          <ns0:nvPr/>
        </ns0:nvPicPr>
        <ns0:blipFill>
          <ns1:blip ns2:embed="rId2"/>
          <ns1:stretch>
            <ns1:fillRect/>
          </ns1:stretch>
        </ns0:blipFill>
        <ns0:spPr>
          <ns1:xfrm>
            <ns1:off x="0" y="0"/>
            <ns1:ext cx="12191695" cy="6858000"/>
          </ns1:xfrm>
          <ns1:prstGeom prst="rect">
            <ns1:avLst/>
          </ns1:prstGeom>
        </ns0:spPr>
      </ns0:pic>
      <ns0:sp>
        <ns0:nvSpPr>
          <ns0:cNvPr id="3" name="Rectangle 2"/>
          <ns0:cNvSpPr/>
          <ns0:nvPr/>
        </ns0:nvSpPr>
        <ns0:spPr>
          <ns1:xfrm>
            <ns1:off x="0" y="0"/>
            <ns1:ext cx="12191695" cy="6858000"/>
          </ns1:xfrm>
          <ns1:prstGeom prst="rect">
            <ns1:avLst/>
          </ns1:prstGeom>
          <ns1:solidFill>
            <ns1:srgbClr val="013A4A">
              <ns1:alpha val="62000"/>
            </ns1:srgbClr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4" name="TextBox 3"/>
          <ns0:cNvSpPr txBox="1"/>
          <ns0:nvPr/>
        </ns0:nvSpPr>
        <ns0:spPr>
          <ns1:xfrm>
            <ns1:off x="548640" y="822960"/>
            <ns1:ext cx="10972800" cy="100584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4600" b="1" i="0">
                <ns1:solidFill>
                  <ns1:srgbClr val="FFFFFF"/>
                </ns1:solidFill>
                <ns1:latin typeface="Calibri"/>
              </ns1:rPr>
              <ns1:t>READY WHEN YOU ARE.</ns1:t>
            </ns1:r>
          </ns1:p>
        </ns0:txBody>
      </ns0:sp>
      <ns0:sp>
        <ns0:nvSpPr>
          <ns0:cNvPr id="5" name="Rectangle 4"/>
          <ns0:cNvSpPr/>
          <ns0:nvPr/>
        </ns0:nvSpPr>
        <ns0:spPr>
          <ns1:xfrm>
            <ns1:off x="3200400" y="1920240"/>
            <ns1:ext cx="5760720" cy="36576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6" name="TextBox 5"/>
          <ns0:cNvSpPr txBox="1"/>
          <ns0:nvPr/>
        </ns0:nvSpPr>
        <ns0:spPr>
          <ns1:xfrm>
            <ns1:off x="1371600" y="2057400"/>
            <ns1:ext cx="9418320" cy="59436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0" i="0">
                <ns1:solidFill>
                  <ns1:srgbClr val="C8D4DC"/>
                </ns1:solidFill>
                <ns1:latin typeface="Calibri"/>
              </ns1:rPr>
              <ns1:t>[Provider_Company_A] Meetings &amp; Events is ready to partner with [Prospect_Company_A] on its next North America program.</ns1:t>
            </ns1:r>
          </ns1:p>
        </ns0:txBody>
      </ns0:sp>
      <ns0:sp>
        <ns0:nvSpPr>
          <ns0:cNvPr id="7" name="TextBox 6"/>
          <ns0:cNvSpPr txBox="1"/>
          <ns0:nvPr/>
        </ns0:nvSpPr>
        <ns0:spPr>
          <ns1:xfrm>
            <ns1:off x="1371600" y="2743200"/>
            <ns1:ext cx="9418320" cy="45720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800" b="1" i="0">
                <ns1:solidFill>
                  <ns1:srgbClr val="1BA7D4"/>
                </ns1:solidFill>
                <ns1:latin typeface="Calibri"/>
              </ns1:rPr>
              <ns1:t>[Company_Website_A]</ns1:t>
            </ns1:r>
          </ns1:p>
        </ns0:txBody>
      </ns0:sp>
      <ns0:sp>
        <ns0:nvSpPr>
          <ns0:cNvPr id="8" name="Rectangle 7"/>
          <ns0:cNvSpPr/>
          <ns0:nvPr/>
        </ns0:nvSpPr>
        <ns0:spPr>
          <ns1:xfrm>
            <ns1:off x="3474720" y="3429000"/>
            <ns1:ext cx="5239512" cy="777240"/>
          </ns1:xfrm>
          <ns1:prstGeom prst="rect">
            <ns1:avLst/>
          </ns1:prstGeom>
          <ns1:solidFill>
            <ns1:srgbClr val="1BA7D4"/>
          </ns1:solidFill>
          <ns1:ln>
            <ns1:noFill/>
          </ns1:ln>
        </ns0:spPr>
        <ns0:style>
          <ns1:lnRef idx="1">
            <ns1:schemeClr val="accent1"/>
          </ns1:lnRef>
          <ns1:fillRef idx="3">
            <ns1:schemeClr val="accent1"/>
          </ns1:fillRef>
          <ns1:effectRef idx="2">
            <ns1:schemeClr val="accent1"/>
          </ns1:effectRef>
          <ns1:fontRef idx="minor">
            <ns1:schemeClr val="lt1"/>
          </ns1:fontRef>
        </ns0:style>
        <ns0:txBody>
          <ns1:bodyPr rtlCol="0" anchor="ctr"/>
          <ns1:lstStyle/>
          <ns1:p>
            <ns1:pPr algn="ctr"/>
          </ns1:p>
        </ns0:txBody>
      </ns0:sp>
      <ns0:sp>
        <ns0:nvSpPr>
          <ns0:cNvPr id="9" name="TextBox 8"/>
          <ns0:cNvSpPr txBox="1"/>
          <ns0:nvPr/>
        </ns0:nvSpPr>
        <ns0:spPr>
          <ns1:xfrm>
            <ns1:off x="3566160" y="3493008"/>
            <ns1:ext cx="5029200" cy="6400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600" b="1" i="0">
                <ns1:solidFill>
                  <ns1:srgbClr val="FFFFFF"/>
                </ns1:solidFill>
                <ns1:latin typeface="Calibri"/>
              </ns1:rPr>
              <ns1:t>Schedule a Discovery Conversation</ns1:t>
            </ns1:r>
          </ns1:p>
        </ns0:txBody>
      </ns0:sp>
      <ns0:sp>
        <ns0:nvSpPr>
          <ns0:cNvPr id="10" name="TextBox 9"/>
          <ns0:cNvSpPr txBox="1"/>
          <ns0:nvPr/>
        </ns0:nvSpPr>
        <ns0:spPr>
          <ns1:xfrm>
            <ns1:off x="457200" y="6035040"/>
            <ns1:ext cx="11247120" cy="411480"/>
          </ns1:xfrm>
          <ns1:prstGeom prst="rect">
            <ns1:avLst/>
          </ns1:prstGeom>
          <ns1:noFill/>
        </ns0:spPr>
        <ns0:txBody>
          <ns1:bodyPr wrap="square">
            <ns1:spAutoFit/>
          </ns1:bodyPr>
          <ns1:lstStyle/>
          <ns1:p>
            <ns1:pPr algn="ctr"/>
            <ns1:r>
              <ns1:rPr sz="1100" b="0" i="0">
                <ns1:solidFill>
                  <ns1:srgbClr val="B0C8D4"/>
                </ns1:solidFill>
                <ns1:latin typeface="Calibri"/>
              </ns1:rPr>
              <ns1:t>[Provider_Company_A] Meetings &amp; Events  |  Washington, D.C.  |  Full-Service Corporate Event Planning &amp; Production</ns1:t>
            </ns1:r>
          </ns1:p>
        </ns0:txBody>
      </ns0:sp>
    </ns0:spTree>
  </ns0:cSld>
  <ns0:clrMapOvr>
    <ns1:masterClrMapping/>
  </ns0:clrMapOvr>
</ns0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